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55"/>
  </p:notesMasterIdLst>
  <p:sldIdLst>
    <p:sldId id="320" r:id="rId5"/>
    <p:sldId id="357" r:id="rId6"/>
    <p:sldId id="354" r:id="rId7"/>
    <p:sldId id="335" r:id="rId8"/>
    <p:sldId id="336" r:id="rId9"/>
    <p:sldId id="337" r:id="rId10"/>
    <p:sldId id="358" r:id="rId11"/>
    <p:sldId id="356" r:id="rId12"/>
    <p:sldId id="363" r:id="rId13"/>
    <p:sldId id="359" r:id="rId14"/>
    <p:sldId id="355" r:id="rId15"/>
    <p:sldId id="353" r:id="rId16"/>
    <p:sldId id="352" r:id="rId17"/>
    <p:sldId id="351" r:id="rId18"/>
    <p:sldId id="350" r:id="rId19"/>
    <p:sldId id="349" r:id="rId20"/>
    <p:sldId id="348" r:id="rId21"/>
    <p:sldId id="347" r:id="rId22"/>
    <p:sldId id="346" r:id="rId23"/>
    <p:sldId id="345" r:id="rId24"/>
    <p:sldId id="344" r:id="rId25"/>
    <p:sldId id="343" r:id="rId26"/>
    <p:sldId id="342" r:id="rId27"/>
    <p:sldId id="341" r:id="rId28"/>
    <p:sldId id="340" r:id="rId29"/>
    <p:sldId id="339" r:id="rId30"/>
    <p:sldId id="338" r:id="rId31"/>
    <p:sldId id="333" r:id="rId32"/>
    <p:sldId id="330" r:id="rId33"/>
    <p:sldId id="332" r:id="rId34"/>
    <p:sldId id="331" r:id="rId35"/>
    <p:sldId id="366" r:id="rId36"/>
    <p:sldId id="365" r:id="rId37"/>
    <p:sldId id="364" r:id="rId38"/>
    <p:sldId id="367" r:id="rId39"/>
    <p:sldId id="360" r:id="rId40"/>
    <p:sldId id="334" r:id="rId41"/>
    <p:sldId id="368" r:id="rId42"/>
    <p:sldId id="369" r:id="rId43"/>
    <p:sldId id="370" r:id="rId44"/>
    <p:sldId id="371" r:id="rId45"/>
    <p:sldId id="372" r:id="rId46"/>
    <p:sldId id="373" r:id="rId47"/>
    <p:sldId id="374" r:id="rId48"/>
    <p:sldId id="375" r:id="rId49"/>
    <p:sldId id="376" r:id="rId50"/>
    <p:sldId id="377" r:id="rId51"/>
    <p:sldId id="260" r:id="rId52"/>
    <p:sldId id="378" r:id="rId53"/>
    <p:sldId id="362" r:id="rId54"/>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64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62045" autoAdjust="0"/>
  </p:normalViewPr>
  <p:slideViewPr>
    <p:cSldViewPr snapToGrid="0" snapToObjects="1">
      <p:cViewPr varScale="1">
        <p:scale>
          <a:sx n="41" d="100"/>
          <a:sy n="41" d="100"/>
        </p:scale>
        <p:origin x="2212"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469BB8-E60B-4822-9882-8CD5F7B0E55F}" type="datetimeFigureOut">
              <a:rPr lang="en-US" smtClean="0"/>
              <a:t>7/6/2021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238E4-B715-4D29-86EA-8F89623EA6B4}" type="slidenum">
              <a:rPr lang="en-US" smtClean="0"/>
              <a:t>‹#›</a:t>
            </a:fld>
            <a:endParaRPr lang="en-US"/>
          </a:p>
        </p:txBody>
      </p:sp>
    </p:spTree>
    <p:extLst>
      <p:ext uri="{BB962C8B-B14F-4D97-AF65-F5344CB8AC3E}">
        <p14:creationId xmlns:p14="http://schemas.microsoft.com/office/powerpoint/2010/main" val="1598240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Was nominated after receiving numerous comments from grateful patients. One patient noted that “</a:t>
            </a:r>
            <a:r>
              <a:rPr lang="en-US" sz="1800" dirty="0">
                <a:effectLst/>
                <a:latin typeface="Calibri" panose="020F0502020204030204" pitchFamily="34" charset="0"/>
                <a:ea typeface="Calibri" panose="020F0502020204030204" pitchFamily="34" charset="0"/>
              </a:rPr>
              <a:t>Dr. Lathrop has always been very positive, understanding and sympathetic. She is also very good about being realistic about the situation while offering positive guidance and care.”</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a:t>
            </a:fld>
            <a:endParaRPr lang="en-US"/>
          </a:p>
        </p:txBody>
      </p:sp>
    </p:spTree>
    <p:extLst>
      <p:ext uri="{BB962C8B-B14F-4D97-AF65-F5344CB8AC3E}">
        <p14:creationId xmlns:p14="http://schemas.microsoft.com/office/powerpoint/2010/main" val="3122941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Recognized for</a:t>
            </a:r>
            <a:r>
              <a:rPr lang="en-US" baseline="0" dirty="0"/>
              <a:t> her consistent quality care and for always making herself available to patients, providers and staff members.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11</a:t>
            </a:fld>
            <a:endParaRPr lang="en-US"/>
          </a:p>
        </p:txBody>
      </p:sp>
    </p:spTree>
    <p:extLst>
      <p:ext uri="{BB962C8B-B14F-4D97-AF65-F5344CB8AC3E}">
        <p14:creationId xmlns:p14="http://schemas.microsoft.com/office/powerpoint/2010/main" val="3086844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 for her work as skilled technician and exceptional team player.</a:t>
            </a:r>
            <a:r>
              <a:rPr lang="en-US" baseline="0" dirty="0"/>
              <a: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12</a:t>
            </a:fld>
            <a:endParaRPr lang="en-US"/>
          </a:p>
        </p:txBody>
      </p:sp>
    </p:spTree>
    <p:extLst>
      <p:ext uri="{BB962C8B-B14F-4D97-AF65-F5344CB8AC3E}">
        <p14:creationId xmlns:p14="http://schemas.microsoft.com/office/powerpoint/2010/main" val="2766107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 for </a:t>
            </a:r>
            <a:r>
              <a:rPr lang="en-US" sz="1200" kern="1200" dirty="0">
                <a:solidFill>
                  <a:schemeClr val="tx1"/>
                </a:solidFill>
                <a:effectLst/>
                <a:latin typeface="+mn-lt"/>
                <a:ea typeface="+mn-ea"/>
                <a:cs typeface="+mn-cs"/>
              </a:rPr>
              <a:t>positive demeanor and willingness to serve both patients and peers</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13</a:t>
            </a:fld>
            <a:endParaRPr lang="en-US"/>
          </a:p>
        </p:txBody>
      </p:sp>
    </p:spTree>
    <p:extLst>
      <p:ext uri="{BB962C8B-B14F-4D97-AF65-F5344CB8AC3E}">
        <p14:creationId xmlns:p14="http://schemas.microsoft.com/office/powerpoint/2010/main" val="41226962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 for exceptional</a:t>
            </a:r>
            <a:r>
              <a:rPr lang="en-US" baseline="0" dirty="0"/>
              <a:t> service to patients and for serving as a knowledgeable resource to her peers</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14</a:t>
            </a:fld>
            <a:endParaRPr lang="en-US"/>
          </a:p>
        </p:txBody>
      </p:sp>
    </p:spTree>
    <p:extLst>
      <p:ext uri="{BB962C8B-B14F-4D97-AF65-F5344CB8AC3E}">
        <p14:creationId xmlns:p14="http://schemas.microsoft.com/office/powerpoint/2010/main" val="2708859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Nominated</a:t>
            </a:r>
            <a:r>
              <a:rPr lang="en-US" sz="1200" kern="1200" baseline="0" dirty="0">
                <a:solidFill>
                  <a:schemeClr val="tx1"/>
                </a:solidFill>
                <a:effectLst/>
                <a:latin typeface="+mn-lt"/>
                <a:ea typeface="+mn-ea"/>
                <a:cs typeface="+mn-cs"/>
              </a:rPr>
              <a:t> for her continuous efforts going  </a:t>
            </a:r>
            <a:r>
              <a:rPr lang="en-US" sz="1200" kern="1200" dirty="0">
                <a:solidFill>
                  <a:schemeClr val="tx1"/>
                </a:solidFill>
                <a:effectLst/>
                <a:latin typeface="+mn-lt"/>
                <a:ea typeface="+mn-ea"/>
                <a:cs typeface="+mn-cs"/>
              </a:rPr>
              <a:t>above and beyond to work collaboratively with the Compliance Department Staff. Theresa is a fantastic patient advocate and</a:t>
            </a:r>
            <a:r>
              <a:rPr lang="en-US" sz="1200" kern="1200" baseline="0" dirty="0">
                <a:solidFill>
                  <a:schemeClr val="tx1"/>
                </a:solidFill>
                <a:effectLst/>
                <a:latin typeface="+mn-lt"/>
                <a:ea typeface="+mn-ea"/>
                <a:cs typeface="+mn-cs"/>
              </a:rPr>
              <a:t> works to ensure a timely resolution of patient concerns.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15</a:t>
            </a:fld>
            <a:endParaRPr lang="en-US"/>
          </a:p>
        </p:txBody>
      </p:sp>
    </p:spTree>
    <p:extLst>
      <p:ext uri="{BB962C8B-B14F-4D97-AF65-F5344CB8AC3E}">
        <p14:creationId xmlns:p14="http://schemas.microsoft.com/office/powerpoint/2010/main" val="1627755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a:t>
            </a:r>
            <a:r>
              <a:rPr lang="en-US" baseline="0" dirty="0"/>
              <a:t> nominated for 2 Silver Stars this quarter for her work as a team player often serving above and beyond her job duties.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16</a:t>
            </a:fld>
            <a:endParaRPr lang="en-US"/>
          </a:p>
        </p:txBody>
      </p:sp>
    </p:spTree>
    <p:extLst>
      <p:ext uri="{BB962C8B-B14F-4D97-AF65-F5344CB8AC3E}">
        <p14:creationId xmlns:p14="http://schemas.microsoft.com/office/powerpoint/2010/main" val="40996877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 nominated by a grateful practice manger for her efforts in providing prompt and reliable customer service.</a:t>
            </a:r>
          </a:p>
        </p:txBody>
      </p:sp>
      <p:sp>
        <p:nvSpPr>
          <p:cNvPr id="4" name="Slide Number Placeholder 3"/>
          <p:cNvSpPr>
            <a:spLocks noGrp="1"/>
          </p:cNvSpPr>
          <p:nvPr>
            <p:ph type="sldNum" sz="quarter" idx="10"/>
          </p:nvPr>
        </p:nvSpPr>
        <p:spPr/>
        <p:txBody>
          <a:bodyPr/>
          <a:lstStyle/>
          <a:p>
            <a:fld id="{DE9238E4-B715-4D29-86EA-8F89623EA6B4}" type="slidenum">
              <a:rPr lang="en-US" smtClean="0"/>
              <a:t>17</a:t>
            </a:fld>
            <a:endParaRPr lang="en-US"/>
          </a:p>
        </p:txBody>
      </p:sp>
    </p:spTree>
    <p:extLst>
      <p:ext uri="{BB962C8B-B14F-4D97-AF65-F5344CB8AC3E}">
        <p14:creationId xmlns:p14="http://schemas.microsoft.com/office/powerpoint/2010/main" val="597584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Nominated for her compassionate patient-centered care. She is described as a confident and calming presence for her patients.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18</a:t>
            </a:fld>
            <a:endParaRPr lang="en-US"/>
          </a:p>
        </p:txBody>
      </p:sp>
    </p:spTree>
    <p:extLst>
      <p:ext uri="{BB962C8B-B14F-4D97-AF65-F5344CB8AC3E}">
        <p14:creationId xmlns:p14="http://schemas.microsoft.com/office/powerpoint/2010/main" val="1077282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Ruby is thanked for her tremendous efforts providing care and assistance to patients and family members participating in a clinical study of managing their type 1 diabetes. We are 1 of only 5 sites in the U.S. to offer this advanced insulin delivery model. Ruby has spent hours training and troubleshooting patient needs including home visits with back-up supplies for families without power during the snow-storm.</a:t>
            </a:r>
          </a:p>
        </p:txBody>
      </p:sp>
      <p:sp>
        <p:nvSpPr>
          <p:cNvPr id="4" name="Slide Number Placeholder 3"/>
          <p:cNvSpPr>
            <a:spLocks noGrp="1"/>
          </p:cNvSpPr>
          <p:nvPr>
            <p:ph type="sldNum" sz="quarter" idx="10"/>
          </p:nvPr>
        </p:nvSpPr>
        <p:spPr/>
        <p:txBody>
          <a:bodyPr/>
          <a:lstStyle/>
          <a:p>
            <a:fld id="{DE9238E4-B715-4D29-86EA-8F89623EA6B4}" type="slidenum">
              <a:rPr lang="en-US" smtClean="0"/>
              <a:t>19</a:t>
            </a:fld>
            <a:endParaRPr lang="en-US"/>
          </a:p>
        </p:txBody>
      </p:sp>
    </p:spTree>
    <p:extLst>
      <p:ext uri="{BB962C8B-B14F-4D97-AF65-F5344CB8AC3E}">
        <p14:creationId xmlns:p14="http://schemas.microsoft.com/office/powerpoint/2010/main" val="1885209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 nominated for his excellent</a:t>
            </a:r>
            <a:r>
              <a:rPr lang="en-US" baseline="0" dirty="0"/>
              <a:t> service recovery skills including prompt patient assistance and refiling of claims.</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20</a:t>
            </a:fld>
            <a:endParaRPr lang="en-US"/>
          </a:p>
        </p:txBody>
      </p:sp>
    </p:spTree>
    <p:extLst>
      <p:ext uri="{BB962C8B-B14F-4D97-AF65-F5344CB8AC3E}">
        <p14:creationId xmlns:p14="http://schemas.microsoft.com/office/powerpoint/2010/main" val="87396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a:t>
            </a:r>
            <a:r>
              <a:rPr lang="en-US" baseline="0" dirty="0"/>
              <a:t> recognized for both his outstanding leadership skills and compassionate patient centered care.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a:t>
            </a:fld>
            <a:endParaRPr lang="en-US"/>
          </a:p>
        </p:txBody>
      </p:sp>
    </p:spTree>
    <p:extLst>
      <p:ext uri="{BB962C8B-B14F-4D97-AF65-F5344CB8AC3E}">
        <p14:creationId xmlns:p14="http://schemas.microsoft.com/office/powerpoint/2010/main" val="244164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 for her patient-centered</a:t>
            </a:r>
            <a:r>
              <a:rPr lang="en-US" baseline="0" dirty="0"/>
              <a:t> care and commitment to her team as she often covers lunches, washes scopes, and provides compassionate leadership.</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21</a:t>
            </a:fld>
            <a:endParaRPr lang="en-US"/>
          </a:p>
        </p:txBody>
      </p:sp>
    </p:spTree>
    <p:extLst>
      <p:ext uri="{BB962C8B-B14F-4D97-AF65-F5344CB8AC3E}">
        <p14:creationId xmlns:p14="http://schemas.microsoft.com/office/powerpoint/2010/main" val="1620487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James is thanked for taking the initiative to stop and assist</a:t>
            </a:r>
            <a:r>
              <a:rPr lang="en-US" baseline="0" dirty="0"/>
              <a:t> UTHP employees that he noticed were having printer issues. He is well known for this kind helpful nature and is an asset to </a:t>
            </a:r>
            <a:r>
              <a:rPr lang="en-US" baseline="0" dirty="0" err="1"/>
              <a:t>UTHP</a:t>
            </a:r>
            <a:r>
              <a:rPr lang="en-US" baseline="0" dirty="0"/>
              <a:t>.</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22</a:t>
            </a:fld>
            <a:endParaRPr lang="en-US"/>
          </a:p>
        </p:txBody>
      </p:sp>
    </p:spTree>
    <p:extLst>
      <p:ext uri="{BB962C8B-B14F-4D97-AF65-F5344CB8AC3E}">
        <p14:creationId xmlns:p14="http://schemas.microsoft.com/office/powerpoint/2010/main" val="41856163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recognized for her </a:t>
            </a:r>
            <a:r>
              <a:rPr lang="en-US" baseline="0" dirty="0"/>
              <a:t>efforts and attentiveness to both the needs of her patients and colleagues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23</a:t>
            </a:fld>
            <a:endParaRPr lang="en-US"/>
          </a:p>
        </p:txBody>
      </p:sp>
    </p:spTree>
    <p:extLst>
      <p:ext uri="{BB962C8B-B14F-4D97-AF65-F5344CB8AC3E}">
        <p14:creationId xmlns:p14="http://schemas.microsoft.com/office/powerpoint/2010/main" val="3239520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a:t>
            </a:r>
            <a:r>
              <a:rPr lang="en-US" baseline="0" dirty="0"/>
              <a:t> for her work as a team player who often volunteers to help other floors. She is also praised for her calming nature and for giving</a:t>
            </a:r>
            <a:r>
              <a:rPr lang="en-US" sz="1200" kern="1200" dirty="0">
                <a:solidFill>
                  <a:schemeClr val="tx1"/>
                </a:solidFill>
                <a:effectLst/>
                <a:latin typeface="+mn-lt"/>
                <a:ea typeface="+mn-ea"/>
                <a:cs typeface="+mn-cs"/>
              </a:rPr>
              <a:t>110% to her patients and team.</a:t>
            </a:r>
            <a:r>
              <a:rPr lang="en-US" baseline="0" dirty="0"/>
              <a: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24</a:t>
            </a:fld>
            <a:endParaRPr lang="en-US"/>
          </a:p>
        </p:txBody>
      </p:sp>
    </p:spTree>
    <p:extLst>
      <p:ext uri="{BB962C8B-B14F-4D97-AF65-F5344CB8AC3E}">
        <p14:creationId xmlns:p14="http://schemas.microsoft.com/office/powerpoint/2010/main" val="244104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a:t>
            </a:r>
            <a:r>
              <a:rPr lang="en-US" baseline="0" dirty="0"/>
              <a:t> by a peer for her friendly and cheerful team spirit.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25</a:t>
            </a:fld>
            <a:endParaRPr lang="en-US"/>
          </a:p>
        </p:txBody>
      </p:sp>
    </p:spTree>
    <p:extLst>
      <p:ext uri="{BB962C8B-B14F-4D97-AF65-F5344CB8AC3E}">
        <p14:creationId xmlns:p14="http://schemas.microsoft.com/office/powerpoint/2010/main" val="2600890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Was nominated by a patient </a:t>
            </a:r>
            <a:r>
              <a:rPr lang="en-US" sz="1800" dirty="0">
                <a:effectLst/>
                <a:latin typeface="Calibri" panose="020F0502020204030204" pitchFamily="34" charset="0"/>
                <a:ea typeface="Calibri" panose="020F0502020204030204" pitchFamily="34" charset="0"/>
              </a:rPr>
              <a:t>who praised her saying ”it was a relief to know we still have nurses that really care for their patients.” She is also thanked for being a skilled teacher always willing to volunteer and assist where needed.</a:t>
            </a:r>
          </a:p>
          <a:p>
            <a:r>
              <a:rPr lang="en-US" dirty="0"/>
              <a:t> </a:t>
            </a:r>
          </a:p>
        </p:txBody>
      </p:sp>
      <p:sp>
        <p:nvSpPr>
          <p:cNvPr id="4" name="Slide Number Placeholder 3"/>
          <p:cNvSpPr>
            <a:spLocks noGrp="1"/>
          </p:cNvSpPr>
          <p:nvPr>
            <p:ph type="sldNum" sz="quarter" idx="10"/>
          </p:nvPr>
        </p:nvSpPr>
        <p:spPr/>
        <p:txBody>
          <a:bodyPr/>
          <a:lstStyle/>
          <a:p>
            <a:fld id="{DE9238E4-B715-4D29-86EA-8F89623EA6B4}" type="slidenum">
              <a:rPr lang="en-US" smtClean="0"/>
              <a:t>26</a:t>
            </a:fld>
            <a:endParaRPr lang="en-US"/>
          </a:p>
        </p:txBody>
      </p:sp>
    </p:spTree>
    <p:extLst>
      <p:ext uri="{BB962C8B-B14F-4D97-AF65-F5344CB8AC3E}">
        <p14:creationId xmlns:p14="http://schemas.microsoft.com/office/powerpoint/2010/main" val="1248876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Ivan was nominated by a fellow MA for his teaching skills and for always</a:t>
            </a:r>
            <a:r>
              <a:rPr lang="en-US" baseline="0" dirty="0"/>
              <a:t> being approachable when others are in need.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27</a:t>
            </a:fld>
            <a:endParaRPr lang="en-US"/>
          </a:p>
        </p:txBody>
      </p:sp>
    </p:spTree>
    <p:extLst>
      <p:ext uri="{BB962C8B-B14F-4D97-AF65-F5344CB8AC3E}">
        <p14:creationId xmlns:p14="http://schemas.microsoft.com/office/powerpoint/2010/main" val="6947425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Sierra was</a:t>
            </a:r>
            <a:r>
              <a:rPr lang="en-US" baseline="0" dirty="0"/>
              <a:t> nominated by a grateful coworker for always going the </a:t>
            </a:r>
            <a:r>
              <a:rPr lang="en-US" sz="1200" kern="1200" dirty="0">
                <a:solidFill>
                  <a:schemeClr val="tx1"/>
                </a:solidFill>
                <a:effectLst/>
                <a:latin typeface="+mn-lt"/>
                <a:ea typeface="+mn-ea"/>
                <a:cs typeface="+mn-cs"/>
              </a:rPr>
              <a:t>extra mile for patients who check in at Radiology and her</a:t>
            </a:r>
            <a:r>
              <a:rPr lang="en-US" sz="1200" kern="1200" baseline="0" dirty="0">
                <a:solidFill>
                  <a:schemeClr val="tx1"/>
                </a:solidFill>
                <a:effectLst/>
                <a:latin typeface="+mn-lt"/>
                <a:ea typeface="+mn-ea"/>
                <a:cs typeface="+mn-cs"/>
              </a:rPr>
              <a:t> selfless dedication to the team!</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28</a:t>
            </a:fld>
            <a:endParaRPr lang="en-US"/>
          </a:p>
        </p:txBody>
      </p:sp>
    </p:spTree>
    <p:extLst>
      <p:ext uri="{BB962C8B-B14F-4D97-AF65-F5344CB8AC3E}">
        <p14:creationId xmlns:p14="http://schemas.microsoft.com/office/powerpoint/2010/main" val="26793988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Ale</a:t>
            </a:r>
            <a:r>
              <a:rPr lang="en-US" baseline="0" dirty="0"/>
              <a:t> was nominated by the daughter of a grateful patient for her kindness and outstanding customer service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29</a:t>
            </a:fld>
            <a:endParaRPr lang="en-US"/>
          </a:p>
        </p:txBody>
      </p:sp>
    </p:spTree>
    <p:extLst>
      <p:ext uri="{BB962C8B-B14F-4D97-AF65-F5344CB8AC3E}">
        <p14:creationId xmlns:p14="http://schemas.microsoft.com/office/powerpoint/2010/main" val="41879906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 nominated by a grateful patient who indicated that Mary  “</a:t>
            </a:r>
            <a:r>
              <a:rPr lang="en-US" sz="1800" i="1" dirty="0">
                <a:effectLst/>
                <a:latin typeface="Calibri" panose="020F0502020204030204" pitchFamily="34" charset="0"/>
                <a:ea typeface="Calibri" panose="020F0502020204030204" pitchFamily="34" charset="0"/>
              </a:rPr>
              <a:t>made sure I had all the necessary information to set up my dad with MyChart. She was kind enough to walk us to the elevator and her sweet disposition and friendly smile (even behind a mask) made for a very successful and stressless visit!”</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30</a:t>
            </a:fld>
            <a:endParaRPr lang="en-US"/>
          </a:p>
        </p:txBody>
      </p:sp>
    </p:spTree>
    <p:extLst>
      <p:ext uri="{BB962C8B-B14F-4D97-AF65-F5344CB8AC3E}">
        <p14:creationId xmlns:p14="http://schemas.microsoft.com/office/powerpoint/2010/main" val="27573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t>
            </a:r>
            <a:r>
              <a:rPr lang="en-US" baseline="0" dirty="0"/>
              <a:t> Taylor was nominated by a staff member praising Dr. Taylor for her compassion and commitment to her patients. She is known for her thoroughness and for never making patients feel rushed.</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4</a:t>
            </a:fld>
            <a:endParaRPr lang="en-US"/>
          </a:p>
        </p:txBody>
      </p:sp>
    </p:spTree>
    <p:extLst>
      <p:ext uri="{BB962C8B-B14F-4D97-AF65-F5344CB8AC3E}">
        <p14:creationId xmlns:p14="http://schemas.microsoft.com/office/powerpoint/2010/main" val="9136337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Enrique is nominated for his initiative. He identified a scheduling conflict and took it upon himself to call and reschedule the patients appropriately. Later, when a provider had to unexpectedly cancel clinic, he took the initiative to find alternative appointments prior to their original appointment date. This eliminated the need for the provider to open and additional clinic day.</a:t>
            </a:r>
          </a:p>
        </p:txBody>
      </p:sp>
      <p:sp>
        <p:nvSpPr>
          <p:cNvPr id="4" name="Slide Number Placeholder 3"/>
          <p:cNvSpPr>
            <a:spLocks noGrp="1"/>
          </p:cNvSpPr>
          <p:nvPr>
            <p:ph type="sldNum" sz="quarter" idx="10"/>
          </p:nvPr>
        </p:nvSpPr>
        <p:spPr/>
        <p:txBody>
          <a:bodyPr/>
          <a:lstStyle/>
          <a:p>
            <a:fld id="{DE9238E4-B715-4D29-86EA-8F89623EA6B4}" type="slidenum">
              <a:rPr lang="en-US" smtClean="0"/>
              <a:t>31</a:t>
            </a:fld>
            <a:endParaRPr lang="en-US"/>
          </a:p>
        </p:txBody>
      </p:sp>
    </p:spTree>
    <p:extLst>
      <p:ext uri="{BB962C8B-B14F-4D97-AF65-F5344CB8AC3E}">
        <p14:creationId xmlns:p14="http://schemas.microsoft.com/office/powerpoint/2010/main" val="178223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Carol truly is empathetic, shows compassion for our patients, and is dedicated to her role a social worker. She goes the extra mile to find resources for patients and even takes the time to send  bereavement cards to patient families signed by providers and staff members. </a:t>
            </a:r>
            <a:br>
              <a:rPr lang="en-US" sz="1800" dirty="0">
                <a:effectLst/>
                <a:latin typeface="Calibri" panose="020F0502020204030204" pitchFamily="34" charset="0"/>
                <a:ea typeface="Calibri" panose="020F0502020204030204" pitchFamily="34" charset="0"/>
              </a:rPr>
            </a:br>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32</a:t>
            </a:fld>
            <a:endParaRPr lang="en-US"/>
          </a:p>
        </p:txBody>
      </p:sp>
    </p:spTree>
    <p:extLst>
      <p:ext uri="{BB962C8B-B14F-4D97-AF65-F5344CB8AC3E}">
        <p14:creationId xmlns:p14="http://schemas.microsoft.com/office/powerpoint/2010/main" val="3533961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Alicia was nominated by an employee from an outside department who noticed Alicia’s helpful patient centered work ethic. Alicia is known for saying “I don’t mind! Anything for the patient!” when asked to obtain approval for scans requested by outside departments. </a:t>
            </a:r>
          </a:p>
          <a:p>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33</a:t>
            </a:fld>
            <a:endParaRPr lang="en-US"/>
          </a:p>
        </p:txBody>
      </p:sp>
    </p:spTree>
    <p:extLst>
      <p:ext uri="{BB962C8B-B14F-4D97-AF65-F5344CB8AC3E}">
        <p14:creationId xmlns:p14="http://schemas.microsoft.com/office/powerpoint/2010/main" val="4717780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 for always conducting herself in a professional manner and for serving as a wonderful trainer and resource to new employees. </a:t>
            </a:r>
          </a:p>
        </p:txBody>
      </p:sp>
      <p:sp>
        <p:nvSpPr>
          <p:cNvPr id="4" name="Slide Number Placeholder 3"/>
          <p:cNvSpPr>
            <a:spLocks noGrp="1"/>
          </p:cNvSpPr>
          <p:nvPr>
            <p:ph type="sldNum" sz="quarter" idx="10"/>
          </p:nvPr>
        </p:nvSpPr>
        <p:spPr/>
        <p:txBody>
          <a:bodyPr/>
          <a:lstStyle/>
          <a:p>
            <a:fld id="{DE9238E4-B715-4D29-86EA-8F89623EA6B4}" type="slidenum">
              <a:rPr lang="en-US" smtClean="0"/>
              <a:t>34</a:t>
            </a:fld>
            <a:endParaRPr lang="en-US"/>
          </a:p>
        </p:txBody>
      </p:sp>
    </p:spTree>
    <p:extLst>
      <p:ext uri="{BB962C8B-B14F-4D97-AF65-F5344CB8AC3E}">
        <p14:creationId xmlns:p14="http://schemas.microsoft.com/office/powerpoint/2010/main" val="177907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Commended as an expert in her field and for graciously and efficiently serving her patients and team members </a:t>
            </a:r>
          </a:p>
        </p:txBody>
      </p:sp>
      <p:sp>
        <p:nvSpPr>
          <p:cNvPr id="4" name="Slide Number Placeholder 3"/>
          <p:cNvSpPr>
            <a:spLocks noGrp="1"/>
          </p:cNvSpPr>
          <p:nvPr>
            <p:ph type="sldNum" sz="quarter" idx="10"/>
          </p:nvPr>
        </p:nvSpPr>
        <p:spPr/>
        <p:txBody>
          <a:bodyPr/>
          <a:lstStyle/>
          <a:p>
            <a:fld id="{DE9238E4-B715-4D29-86EA-8F89623EA6B4}" type="slidenum">
              <a:rPr lang="en-US" smtClean="0"/>
              <a:t>35</a:t>
            </a:fld>
            <a:endParaRPr lang="en-US"/>
          </a:p>
        </p:txBody>
      </p:sp>
    </p:spTree>
    <p:extLst>
      <p:ext uri="{BB962C8B-B14F-4D97-AF65-F5344CB8AC3E}">
        <p14:creationId xmlns:p14="http://schemas.microsoft.com/office/powerpoint/2010/main" val="15376348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one outstanding team nominated this quarter </a:t>
            </a:r>
          </a:p>
        </p:txBody>
      </p:sp>
      <p:sp>
        <p:nvSpPr>
          <p:cNvPr id="4" name="Slide Number Placeholder 3"/>
          <p:cNvSpPr>
            <a:spLocks noGrp="1"/>
          </p:cNvSpPr>
          <p:nvPr>
            <p:ph type="sldNum" sz="quarter" idx="5"/>
          </p:nvPr>
        </p:nvSpPr>
        <p:spPr/>
        <p:txBody>
          <a:bodyPr/>
          <a:lstStyle/>
          <a:p>
            <a:fld id="{DE9238E4-B715-4D29-86EA-8F89623EA6B4}" type="slidenum">
              <a:rPr lang="en-US" smtClean="0"/>
              <a:t>36</a:t>
            </a:fld>
            <a:endParaRPr lang="en-US"/>
          </a:p>
        </p:txBody>
      </p:sp>
    </p:spTree>
    <p:extLst>
      <p:ext uri="{BB962C8B-B14F-4D97-AF65-F5344CB8AC3E}">
        <p14:creationId xmlns:p14="http://schemas.microsoft.com/office/powerpoint/2010/main" val="1380213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dynamic duo</a:t>
            </a:r>
            <a:r>
              <a:rPr lang="en-US" baseline="0" dirty="0"/>
              <a:t> was nominated by a grateful patient's mother for their rapid response in MyChart and for getting the patient seen promptly to address a worrisome concern. The patient's family also thanks the team for consistently providing compassionate and informative care including handouts and resources at every appointment.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37</a:t>
            </a:fld>
            <a:endParaRPr lang="en-US"/>
          </a:p>
        </p:txBody>
      </p:sp>
    </p:spTree>
    <p:extLst>
      <p:ext uri="{BB962C8B-B14F-4D97-AF65-F5344CB8AC3E}">
        <p14:creationId xmlns:p14="http://schemas.microsoft.com/office/powerpoint/2010/main" val="4141321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Ferrell is</a:t>
            </a:r>
            <a:r>
              <a:rPr lang="en-US" baseline="0" dirty="0"/>
              <a:t> being recognized for his efficient use of MyChart. Multiple patients have expressed gratitude for his prompt and thorough responses and overall accessibility.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5</a:t>
            </a:fld>
            <a:endParaRPr lang="en-US"/>
          </a:p>
        </p:txBody>
      </p:sp>
    </p:spTree>
    <p:extLst>
      <p:ext uri="{BB962C8B-B14F-4D97-AF65-F5344CB8AC3E}">
        <p14:creationId xmlns:p14="http://schemas.microsoft.com/office/powerpoint/2010/main" val="1658525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t>
            </a:r>
            <a:r>
              <a:rPr lang="en-US" baseline="0" dirty="0"/>
              <a:t> Stallworth is thanked by a grateful patient for her positive surgical outcomes. Dr. Stallworth is known for taking the time to educate his patients through drawings or animation on his </a:t>
            </a:r>
            <a:r>
              <a:rPr lang="en-US" baseline="0" dirty="0" err="1"/>
              <a:t>Ipad</a:t>
            </a:r>
            <a:r>
              <a:rPr lang="en-US" baseline="0" dirty="0"/>
              <a:t>.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6</a:t>
            </a:fld>
            <a:endParaRPr lang="en-US"/>
          </a:p>
        </p:txBody>
      </p:sp>
    </p:spTree>
    <p:extLst>
      <p:ext uri="{BB962C8B-B14F-4D97-AF65-F5344CB8AC3E}">
        <p14:creationId xmlns:p14="http://schemas.microsoft.com/office/powerpoint/2010/main" val="371580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Kaklamani was nominated for</a:t>
            </a:r>
            <a:r>
              <a:rPr lang="en-US" baseline="0" dirty="0"/>
              <a:t> providing compassionate care. Multiple patients of commented on her responsiveness, detailed explanations, and efficient clinic.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7</a:t>
            </a:fld>
            <a:endParaRPr lang="en-US"/>
          </a:p>
        </p:txBody>
      </p:sp>
    </p:spTree>
    <p:extLst>
      <p:ext uri="{BB962C8B-B14F-4D97-AF65-F5344CB8AC3E}">
        <p14:creationId xmlns:p14="http://schemas.microsoft.com/office/powerpoint/2010/main" val="337438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Beth was nominated</a:t>
            </a:r>
            <a:r>
              <a:rPr lang="en-US" baseline="0" dirty="0"/>
              <a:t> by a grateful patient </a:t>
            </a:r>
            <a:r>
              <a:rPr lang="en-US" sz="1200" kern="1200" dirty="0">
                <a:solidFill>
                  <a:schemeClr val="tx1"/>
                </a:solidFill>
                <a:effectLst/>
                <a:latin typeface="+mn-lt"/>
                <a:ea typeface="+mn-ea"/>
                <a:cs typeface="+mn-cs"/>
              </a:rPr>
              <a:t>who expressed</a:t>
            </a:r>
            <a:r>
              <a:rPr lang="en-US" sz="1200" kern="1200" baseline="0" dirty="0">
                <a:solidFill>
                  <a:schemeClr val="tx1"/>
                </a:solidFill>
                <a:effectLst/>
                <a:latin typeface="+mn-lt"/>
                <a:ea typeface="+mn-ea"/>
                <a:cs typeface="+mn-cs"/>
              </a:rPr>
              <a:t> that “Beth brings </a:t>
            </a:r>
            <a:r>
              <a:rPr lang="en-US" sz="1200" kern="1200" dirty="0">
                <a:solidFill>
                  <a:schemeClr val="tx1"/>
                </a:solidFill>
                <a:effectLst/>
                <a:latin typeface="+mn-lt"/>
                <a:ea typeface="+mn-ea"/>
                <a:cs typeface="+mn-cs"/>
              </a:rPr>
              <a:t>light into the room each time I get my treatment.”</a:t>
            </a:r>
            <a:r>
              <a:rPr lang="en-US" sz="1200" kern="1200" baseline="0" dirty="0">
                <a:solidFill>
                  <a:schemeClr val="tx1"/>
                </a:solidFill>
                <a:effectLst/>
                <a:latin typeface="+mn-lt"/>
                <a:ea typeface="+mn-ea"/>
                <a:cs typeface="+mn-cs"/>
              </a:rPr>
              <a:t> The patient also </a:t>
            </a:r>
            <a:r>
              <a:rPr lang="en-US" sz="1200" kern="1200" dirty="0">
                <a:solidFill>
                  <a:schemeClr val="tx1"/>
                </a:solidFill>
                <a:effectLst/>
                <a:latin typeface="+mn-lt"/>
                <a:ea typeface="+mn-ea"/>
                <a:cs typeface="+mn-cs"/>
              </a:rPr>
              <a:t>thanked Beth for taking the time to visit with her even when she is busy.</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8</a:t>
            </a:fld>
            <a:endParaRPr lang="en-US"/>
          </a:p>
        </p:txBody>
      </p:sp>
    </p:spTree>
    <p:extLst>
      <p:ext uri="{BB962C8B-B14F-4D97-AF65-F5344CB8AC3E}">
        <p14:creationId xmlns:p14="http://schemas.microsoft.com/office/powerpoint/2010/main" val="3898836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Nominated</a:t>
            </a:r>
            <a:r>
              <a:rPr lang="en-US" baseline="0" dirty="0"/>
              <a:t> for stepping out of her typical job functions </a:t>
            </a:r>
            <a:r>
              <a:rPr lang="en-US" baseline="0"/>
              <a:t>and volunteering to </a:t>
            </a:r>
            <a:r>
              <a:rPr lang="en-US" baseline="0" dirty="0"/>
              <a:t>provide MA services when the ENT clinic was short-staffed </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9</a:t>
            </a:fld>
            <a:endParaRPr lang="en-US"/>
          </a:p>
        </p:txBody>
      </p:sp>
    </p:spTree>
    <p:extLst>
      <p:ext uri="{BB962C8B-B14F-4D97-AF65-F5344CB8AC3E}">
        <p14:creationId xmlns:p14="http://schemas.microsoft.com/office/powerpoint/2010/main" val="4242054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Edwin was nominated for graciously transitioning to a front</a:t>
            </a:r>
            <a:r>
              <a:rPr lang="en-US" baseline="0" dirty="0"/>
              <a:t> door screener in light of the pandemic. </a:t>
            </a:r>
            <a:r>
              <a:rPr lang="en-US" sz="1200" kern="1200" baseline="0" dirty="0">
                <a:solidFill>
                  <a:schemeClr val="tx1"/>
                </a:solidFill>
                <a:effectLst/>
                <a:latin typeface="+mn-lt"/>
                <a:ea typeface="+mn-ea"/>
                <a:cs typeface="+mn-cs"/>
              </a:rPr>
              <a:t>He is known for greeting patients with</a:t>
            </a:r>
            <a:r>
              <a:rPr lang="en-US" sz="1200" kern="1200" dirty="0">
                <a:solidFill>
                  <a:schemeClr val="tx1"/>
                </a:solidFill>
                <a:effectLst/>
                <a:latin typeface="+mn-lt"/>
                <a:ea typeface="+mn-ea"/>
                <a:cs typeface="+mn-cs"/>
              </a:rPr>
              <a:t> compassion, warmth, and a smile.</a:t>
            </a:r>
            <a:endParaRPr lang="en-US" dirty="0"/>
          </a:p>
        </p:txBody>
      </p:sp>
      <p:sp>
        <p:nvSpPr>
          <p:cNvPr id="4" name="Slide Number Placeholder 3"/>
          <p:cNvSpPr>
            <a:spLocks noGrp="1"/>
          </p:cNvSpPr>
          <p:nvPr>
            <p:ph type="sldNum" sz="quarter" idx="10"/>
          </p:nvPr>
        </p:nvSpPr>
        <p:spPr/>
        <p:txBody>
          <a:bodyPr/>
          <a:lstStyle/>
          <a:p>
            <a:fld id="{DE9238E4-B715-4D29-86EA-8F89623EA6B4}" type="slidenum">
              <a:rPr lang="en-US" smtClean="0"/>
              <a:t>10</a:t>
            </a:fld>
            <a:endParaRPr lang="en-US"/>
          </a:p>
        </p:txBody>
      </p:sp>
    </p:spTree>
    <p:extLst>
      <p:ext uri="{BB962C8B-B14F-4D97-AF65-F5344CB8AC3E}">
        <p14:creationId xmlns:p14="http://schemas.microsoft.com/office/powerpoint/2010/main" val="3688158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7/6/2021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998812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7/6/2021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921951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7/6/2021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533435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80A28-667F-4C44-BB93-3CF31D872B1F}" type="datetimeFigureOut">
              <a:rPr lang="en-US" smtClean="0"/>
              <a:t>7/6/2021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3071780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480A28-667F-4C44-BB93-3CF31D872B1F}" type="datetimeFigureOut">
              <a:rPr lang="en-US" smtClean="0"/>
              <a:t>7/6/2021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77719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480A28-667F-4C44-BB93-3CF31D872B1F}" type="datetimeFigureOut">
              <a:rPr lang="en-US" smtClean="0"/>
              <a:t>7/6/2021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53553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480A28-667F-4C44-BB93-3CF31D872B1F}" type="datetimeFigureOut">
              <a:rPr lang="en-US" smtClean="0"/>
              <a:t>7/6/2021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790405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480A28-667F-4C44-BB93-3CF31D872B1F}" type="datetimeFigureOut">
              <a:rPr lang="en-US" smtClean="0"/>
              <a:t>7/6/2021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388017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80A28-667F-4C44-BB93-3CF31D872B1F}" type="datetimeFigureOut">
              <a:rPr lang="en-US" smtClean="0"/>
              <a:t>7/6/2021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1233334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480A28-667F-4C44-BB93-3CF31D872B1F}" type="datetimeFigureOut">
              <a:rPr lang="en-US" smtClean="0"/>
              <a:t>7/6/2021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422207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480A28-667F-4C44-BB93-3CF31D872B1F}" type="datetimeFigureOut">
              <a:rPr lang="en-US" smtClean="0"/>
              <a:t>7/6/2021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AA9BD-8F18-0C41-A5ED-76357A3514F2}" type="slidenum">
              <a:rPr lang="en-US" smtClean="0"/>
              <a:t>‹#›</a:t>
            </a:fld>
            <a:endParaRPr lang="en-US"/>
          </a:p>
        </p:txBody>
      </p:sp>
    </p:spTree>
    <p:extLst>
      <p:ext uri="{BB962C8B-B14F-4D97-AF65-F5344CB8AC3E}">
        <p14:creationId xmlns:p14="http://schemas.microsoft.com/office/powerpoint/2010/main" val="2589481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80A28-667F-4C44-BB93-3CF31D872B1F}" type="datetimeFigureOut">
              <a:rPr lang="en-US" smtClean="0"/>
              <a:t>7/6/2021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AA9BD-8F18-0C41-A5ED-76357A3514F2}" type="slidenum">
              <a:rPr lang="en-US" smtClean="0"/>
              <a:t>‹#›</a:t>
            </a:fld>
            <a:endParaRPr lang="en-US"/>
          </a:p>
        </p:txBody>
      </p:sp>
    </p:spTree>
    <p:extLst>
      <p:ext uri="{BB962C8B-B14F-4D97-AF65-F5344CB8AC3E}">
        <p14:creationId xmlns:p14="http://schemas.microsoft.com/office/powerpoint/2010/main" val="1537740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2.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7.w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6.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21.wm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png"/><Relationship Id="rId7"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5.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92" y="5388111"/>
            <a:ext cx="5751015" cy="474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June 24</a:t>
            </a:r>
            <a:r>
              <a:rPr lang="en-US" sz="2000" baseline="30000" dirty="0">
                <a:latin typeface="Georgia" panose="02040502050405020303" pitchFamily="18" charset="0"/>
                <a:cs typeface="Arial" panose="020B0604020202020204" pitchFamily="34" charset="0"/>
              </a:rPr>
              <a:t>th</a:t>
            </a:r>
            <a:r>
              <a:rPr lang="en-US" sz="2000" dirty="0">
                <a:latin typeface="Georgia" panose="02040502050405020303" pitchFamily="18" charset="0"/>
                <a:cs typeface="Arial" panose="020B0604020202020204" pitchFamily="34" charset="0"/>
              </a:rPr>
              <a:t>, 2021</a:t>
            </a:r>
          </a:p>
        </p:txBody>
      </p:sp>
      <p:pic>
        <p:nvPicPr>
          <p:cNvPr id="18" name="Picture 17">
            <a:extLst>
              <a:ext uri="{FF2B5EF4-FFF2-40B4-BE49-F238E27FC236}">
                <a16:creationId xmlns:a16="http://schemas.microsoft.com/office/drawing/2014/main" id="{FB46DA9A-C96E-C343-8D8C-0589EBD5651B}"/>
              </a:ext>
            </a:extLst>
          </p:cNvPr>
          <p:cNvPicPr>
            <a:picLocks noChangeAspect="1"/>
          </p:cNvPicPr>
          <p:nvPr/>
        </p:nvPicPr>
        <p:blipFill>
          <a:blip r:embed="rId2"/>
          <a:srcRect/>
          <a:stretch/>
        </p:blipFill>
        <p:spPr>
          <a:xfrm>
            <a:off x="3589729" y="452698"/>
            <a:ext cx="1716878" cy="1316175"/>
          </a:xfrm>
          <a:prstGeom prst="rect">
            <a:avLst/>
          </a:prstGeom>
        </p:spPr>
      </p:pic>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sp>
        <p:nvSpPr>
          <p:cNvPr id="9" name="Title 8">
            <a:extLst>
              <a:ext uri="{FF2B5EF4-FFF2-40B4-BE49-F238E27FC236}">
                <a16:creationId xmlns:a16="http://schemas.microsoft.com/office/drawing/2014/main" id="{F8A6C336-E327-4530-BB99-F5C16D87C352}"/>
              </a:ext>
            </a:extLst>
          </p:cNvPr>
          <p:cNvSpPr>
            <a:spLocks noGrp="1"/>
          </p:cNvSpPr>
          <p:nvPr>
            <p:ph type="ctrTitle"/>
          </p:nvPr>
        </p:nvSpPr>
        <p:spPr>
          <a:xfrm>
            <a:off x="561968" y="2450971"/>
            <a:ext cx="7772400" cy="2387600"/>
          </a:xfrm>
        </p:spPr>
        <p:txBody>
          <a:bodyPr>
            <a:normAutofit fontScale="90000"/>
          </a:bodyPr>
          <a:lstStyle/>
          <a:p>
            <a:r>
              <a:rPr lang="en-US" dirty="0">
                <a:latin typeface="Georgia" panose="02040502050405020303" pitchFamily="18" charset="0"/>
              </a:rPr>
              <a:t>Welcome!</a:t>
            </a:r>
            <a:br>
              <a:rPr lang="en-US" dirty="0">
                <a:latin typeface="Georgia" panose="02040502050405020303" pitchFamily="18" charset="0"/>
              </a:rPr>
            </a:br>
            <a:br>
              <a:rPr lang="en-US" dirty="0">
                <a:latin typeface="Georgia" panose="02040502050405020303" pitchFamily="18" charset="0"/>
              </a:rPr>
            </a:br>
            <a:r>
              <a:rPr lang="en-US" dirty="0">
                <a:latin typeface="Georgia" panose="02040502050405020303" pitchFamily="18" charset="0"/>
              </a:rPr>
              <a:t>3rd Quarter Silver Star and Clinic Awards</a:t>
            </a:r>
          </a:p>
        </p:txBody>
      </p:sp>
    </p:spTree>
    <p:extLst>
      <p:ext uri="{BB962C8B-B14F-4D97-AF65-F5344CB8AC3E}">
        <p14:creationId xmlns:p14="http://schemas.microsoft.com/office/powerpoint/2010/main" val="764321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3600" dirty="0">
                <a:latin typeface="Georgia" panose="02040502050405020303" pitchFamily="18" charset="0"/>
              </a:rPr>
              <a:t>Edwin Friesenhahn, III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Mays 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820969" y="3923569"/>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366230" y="163892"/>
            <a:ext cx="1640114" cy="1623713"/>
          </a:xfrm>
          <a:prstGeom prst="rect">
            <a:avLst/>
          </a:prstGeom>
        </p:spPr>
      </p:pic>
      <p:sp>
        <p:nvSpPr>
          <p:cNvPr id="13" name="Subtitle 2">
            <a:extLst>
              <a:ext uri="{FF2B5EF4-FFF2-40B4-BE49-F238E27FC236}">
                <a16:creationId xmlns:a16="http://schemas.microsoft.com/office/drawing/2014/main" id="{62CABFD7-C035-45DA-8C0D-08627866C04A}"/>
              </a:ext>
            </a:extLst>
          </p:cNvPr>
          <p:cNvSpPr txBox="1">
            <a:spLocks/>
          </p:cNvSpPr>
          <p:nvPr/>
        </p:nvSpPr>
        <p:spPr>
          <a:xfrm>
            <a:off x="1697138" y="352090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latin typeface="Georgia" panose="02040502050405020303" pitchFamily="18" charset="0"/>
              </a:rPr>
              <a:t>Driver</a:t>
            </a:r>
            <a:r>
              <a:rPr lang="en-US" sz="1600" dirty="0">
                <a:solidFill>
                  <a:schemeClr val="accent2">
                    <a:lumMod val="75000"/>
                  </a:schemeClr>
                </a:solidFill>
                <a:latin typeface="Georgia" panose="02040502050405020303" pitchFamily="18" charset="0"/>
              </a:rPr>
              <a:t>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Tree>
    <p:extLst>
      <p:ext uri="{BB962C8B-B14F-4D97-AF65-F5344CB8AC3E}">
        <p14:creationId xmlns:p14="http://schemas.microsoft.com/office/powerpoint/2010/main" val="2415862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Diana </a:t>
            </a:r>
            <a:r>
              <a:rPr lang="en-US" sz="4000" dirty="0" err="1">
                <a:latin typeface="Georgia" panose="02040502050405020303" pitchFamily="18" charset="0"/>
              </a:rPr>
              <a:t>Chicas</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Orthopedics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Orthopedic Technician-Senior</a:t>
            </a:r>
          </a:p>
        </p:txBody>
      </p:sp>
      <p:pic>
        <p:nvPicPr>
          <p:cNvPr id="3" name="Picture 2"/>
          <p:cNvPicPr>
            <a:picLocks noChangeAspect="1"/>
          </p:cNvPicPr>
          <p:nvPr/>
        </p:nvPicPr>
        <p:blipFill>
          <a:blip r:embed="rId7"/>
          <a:stretch>
            <a:fillRect/>
          </a:stretch>
        </p:blipFill>
        <p:spPr>
          <a:xfrm>
            <a:off x="326899" y="230470"/>
            <a:ext cx="1721231" cy="1759060"/>
          </a:xfrm>
          <a:prstGeom prst="rect">
            <a:avLst/>
          </a:prstGeom>
        </p:spPr>
      </p:pic>
    </p:spTree>
    <p:extLst>
      <p:ext uri="{BB962C8B-B14F-4D97-AF65-F5344CB8AC3E}">
        <p14:creationId xmlns:p14="http://schemas.microsoft.com/office/powerpoint/2010/main" val="4135844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Patricia Gomez</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48370" y="2230526"/>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Podiatry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sp>
        <p:nvSpPr>
          <p:cNvPr id="16" name="TextBox 15"/>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Orthopedic Technician-Senior</a:t>
            </a:r>
          </a:p>
        </p:txBody>
      </p:sp>
      <p:graphicFrame>
        <p:nvGraphicFramePr>
          <p:cNvPr id="3" name="Object 2"/>
          <p:cNvGraphicFramePr>
            <a:graphicFrameLocks noChangeAspect="1"/>
          </p:cNvGraphicFramePr>
          <p:nvPr>
            <p:extLst>
              <p:ext uri="{D42A27DB-BD31-4B8C-83A1-F6EECF244321}">
                <p14:modId xmlns:p14="http://schemas.microsoft.com/office/powerpoint/2010/main" val="2251879211"/>
              </p:ext>
            </p:extLst>
          </p:nvPr>
        </p:nvGraphicFramePr>
        <p:xfrm>
          <a:off x="698269" y="197254"/>
          <a:ext cx="1450714" cy="1511797"/>
        </p:xfrm>
        <a:graphic>
          <a:graphicData uri="http://schemas.openxmlformats.org/presentationml/2006/ole">
            <mc:AlternateContent xmlns:mc="http://schemas.openxmlformats.org/markup-compatibility/2006">
              <mc:Choice xmlns:v="urn:schemas-microsoft-com:vml" Requires="v">
                <p:oleObj spid="_x0000_s2050" name="Bitmap Image" r:id="rId8" imgW="905040" imgH="942840" progId="Paint.Picture">
                  <p:embed/>
                </p:oleObj>
              </mc:Choice>
              <mc:Fallback>
                <p:oleObj name="Bitmap Image" r:id="rId8" imgW="905040" imgH="942840" progId="Paint.Picture">
                  <p:embed/>
                  <p:pic>
                    <p:nvPicPr>
                      <p:cNvPr id="0" name=""/>
                      <p:cNvPicPr/>
                      <p:nvPr/>
                    </p:nvPicPr>
                    <p:blipFill>
                      <a:blip r:embed="rId9"/>
                      <a:stretch>
                        <a:fillRect/>
                      </a:stretch>
                    </p:blipFill>
                    <p:spPr>
                      <a:xfrm>
                        <a:off x="698269" y="197254"/>
                        <a:ext cx="1450714" cy="1511797"/>
                      </a:xfrm>
                      <a:prstGeom prst="rect">
                        <a:avLst/>
                      </a:prstGeom>
                    </p:spPr>
                  </p:pic>
                </p:oleObj>
              </mc:Fallback>
            </mc:AlternateContent>
          </a:graphicData>
        </a:graphic>
      </p:graphicFrame>
    </p:spTree>
    <p:extLst>
      <p:ext uri="{BB962C8B-B14F-4D97-AF65-F5344CB8AC3E}">
        <p14:creationId xmlns:p14="http://schemas.microsoft.com/office/powerpoint/2010/main" val="3469867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Desiree Adams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Orthopedics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 Office Receptionist-Lead</a:t>
            </a:r>
          </a:p>
        </p:txBody>
      </p:sp>
      <p:graphicFrame>
        <p:nvGraphicFramePr>
          <p:cNvPr id="3" name="Object 2"/>
          <p:cNvGraphicFramePr>
            <a:graphicFrameLocks noChangeAspect="1"/>
          </p:cNvGraphicFramePr>
          <p:nvPr>
            <p:extLst>
              <p:ext uri="{D42A27DB-BD31-4B8C-83A1-F6EECF244321}">
                <p14:modId xmlns:p14="http://schemas.microsoft.com/office/powerpoint/2010/main" val="3052912773"/>
              </p:ext>
            </p:extLst>
          </p:nvPr>
        </p:nvGraphicFramePr>
        <p:xfrm>
          <a:off x="512585" y="444370"/>
          <a:ext cx="1712927" cy="1712927"/>
        </p:xfrm>
        <a:graphic>
          <a:graphicData uri="http://schemas.openxmlformats.org/presentationml/2006/ole">
            <mc:AlternateContent xmlns:mc="http://schemas.openxmlformats.org/markup-compatibility/2006">
              <mc:Choice xmlns:v="urn:schemas-microsoft-com:vml" Requires="v">
                <p:oleObj spid="_x0000_s3074" name="Bitmap Image" r:id="rId8" imgW="885960" imgH="885960" progId="Paint.Picture">
                  <p:embed/>
                </p:oleObj>
              </mc:Choice>
              <mc:Fallback>
                <p:oleObj name="Bitmap Image" r:id="rId8" imgW="885960" imgH="885960" progId="Paint.Picture">
                  <p:embed/>
                  <p:pic>
                    <p:nvPicPr>
                      <p:cNvPr id="0" name=""/>
                      <p:cNvPicPr/>
                      <p:nvPr/>
                    </p:nvPicPr>
                    <p:blipFill>
                      <a:blip r:embed="rId9"/>
                      <a:stretch>
                        <a:fillRect/>
                      </a:stretch>
                    </p:blipFill>
                    <p:spPr>
                      <a:xfrm>
                        <a:off x="512585" y="444370"/>
                        <a:ext cx="1712927" cy="1712927"/>
                      </a:xfrm>
                      <a:prstGeom prst="rect">
                        <a:avLst/>
                      </a:prstGeom>
                    </p:spPr>
                  </p:pic>
                </p:oleObj>
              </mc:Fallback>
            </mc:AlternateContent>
          </a:graphicData>
        </a:graphic>
      </p:graphicFrame>
    </p:spTree>
    <p:extLst>
      <p:ext uri="{BB962C8B-B14F-4D97-AF65-F5344CB8AC3E}">
        <p14:creationId xmlns:p14="http://schemas.microsoft.com/office/powerpoint/2010/main" val="4151643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400" dirty="0" err="1">
                <a:latin typeface="Georgia" panose="02040502050405020303" pitchFamily="18" charset="0"/>
              </a:rPr>
              <a:t>Letticia</a:t>
            </a:r>
            <a:r>
              <a:rPr lang="en-US" sz="4400" dirty="0">
                <a:latin typeface="Georgia" panose="02040502050405020303" pitchFamily="18" charset="0"/>
              </a:rPr>
              <a:t> </a:t>
            </a:r>
            <a:r>
              <a:rPr lang="en-US" sz="4400" dirty="0" err="1">
                <a:latin typeface="Georgia" panose="02040502050405020303" pitchFamily="18" charset="0"/>
              </a:rPr>
              <a:t>Arguijo</a:t>
            </a:r>
            <a:endParaRPr lang="en-US" sz="28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259859"/>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Orthopedics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Orthopedic Technician-Senior</a:t>
            </a:r>
          </a:p>
        </p:txBody>
      </p:sp>
      <p:pic>
        <p:nvPicPr>
          <p:cNvPr id="4" name="Picture 3"/>
          <p:cNvPicPr>
            <a:picLocks noChangeAspect="1"/>
          </p:cNvPicPr>
          <p:nvPr/>
        </p:nvPicPr>
        <p:blipFill>
          <a:blip r:embed="rId7"/>
          <a:stretch>
            <a:fillRect/>
          </a:stretch>
        </p:blipFill>
        <p:spPr>
          <a:xfrm>
            <a:off x="327649" y="291918"/>
            <a:ext cx="2025951" cy="1960597"/>
          </a:xfrm>
          <a:prstGeom prst="rect">
            <a:avLst/>
          </a:prstGeom>
        </p:spPr>
      </p:pic>
    </p:spTree>
    <p:extLst>
      <p:ext uri="{BB962C8B-B14F-4D97-AF65-F5344CB8AC3E}">
        <p14:creationId xmlns:p14="http://schemas.microsoft.com/office/powerpoint/2010/main" val="2313013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400" dirty="0">
                <a:latin typeface="Georgia" panose="02040502050405020303" pitchFamily="18" charset="0"/>
              </a:rPr>
              <a:t>Theresa Lomperski</a:t>
            </a:r>
            <a:endParaRPr lang="en-US" sz="28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345868"/>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 Patient Services</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 Operations Manager </a:t>
            </a:r>
          </a:p>
        </p:txBody>
      </p:sp>
      <p:pic>
        <p:nvPicPr>
          <p:cNvPr id="4" name="Picture 3"/>
          <p:cNvPicPr>
            <a:picLocks noChangeAspect="1"/>
          </p:cNvPicPr>
          <p:nvPr/>
        </p:nvPicPr>
        <p:blipFill>
          <a:blip r:embed="rId7"/>
          <a:stretch>
            <a:fillRect/>
          </a:stretch>
        </p:blipFill>
        <p:spPr>
          <a:xfrm>
            <a:off x="527621" y="290522"/>
            <a:ext cx="1611430" cy="1699008"/>
          </a:xfrm>
          <a:prstGeom prst="rect">
            <a:avLst/>
          </a:prstGeom>
        </p:spPr>
      </p:pic>
    </p:spTree>
    <p:extLst>
      <p:ext uri="{BB962C8B-B14F-4D97-AF65-F5344CB8AC3E}">
        <p14:creationId xmlns:p14="http://schemas.microsoft.com/office/powerpoint/2010/main" val="1766912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sz="4000" dirty="0">
                <a:latin typeface="Georgia" panose="02040502050405020303" pitchFamily="18" charset="0"/>
              </a:rPr>
              <a:t>Sandra Martinez BSN, RN</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May’s 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552586" y="3432573"/>
            <a:ext cx="3791164" cy="369332"/>
          </a:xfrm>
          <a:prstGeom prst="rect">
            <a:avLst/>
          </a:prstGeom>
          <a:noFill/>
        </p:spPr>
        <p:txBody>
          <a:bodyPr wrap="square" rtlCol="0">
            <a:spAutoFit/>
          </a:bodyPr>
          <a:lstStyle/>
          <a:p>
            <a:pPr algn="ctr"/>
            <a:r>
              <a:rPr lang="en-US" dirty="0">
                <a:latin typeface="Georgia" panose="02040502050405020303" pitchFamily="18" charset="0"/>
              </a:rPr>
              <a:t>Registered Nurse</a:t>
            </a:r>
          </a:p>
        </p:txBody>
      </p:sp>
      <p:pic>
        <p:nvPicPr>
          <p:cNvPr id="4" name="Picture 3"/>
          <p:cNvPicPr>
            <a:picLocks noChangeAspect="1"/>
          </p:cNvPicPr>
          <p:nvPr/>
        </p:nvPicPr>
        <p:blipFill>
          <a:blip r:embed="rId7"/>
          <a:stretch>
            <a:fillRect/>
          </a:stretch>
        </p:blipFill>
        <p:spPr>
          <a:xfrm>
            <a:off x="259145" y="272619"/>
            <a:ext cx="1894476" cy="1975092"/>
          </a:xfrm>
          <a:prstGeom prst="rect">
            <a:avLst/>
          </a:prstGeom>
        </p:spPr>
      </p:pic>
    </p:spTree>
    <p:extLst>
      <p:ext uri="{BB962C8B-B14F-4D97-AF65-F5344CB8AC3E}">
        <p14:creationId xmlns:p14="http://schemas.microsoft.com/office/powerpoint/2010/main" val="928513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Martha Parra</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Customer Service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sp>
        <p:nvSpPr>
          <p:cNvPr id="13" name="TextBox 12"/>
          <p:cNvSpPr txBox="1"/>
          <p:nvPr/>
        </p:nvSpPr>
        <p:spPr>
          <a:xfrm>
            <a:off x="2469096" y="3410108"/>
            <a:ext cx="4260607" cy="369332"/>
          </a:xfrm>
          <a:prstGeom prst="rect">
            <a:avLst/>
          </a:prstGeom>
          <a:noFill/>
        </p:spPr>
        <p:txBody>
          <a:bodyPr wrap="square" rtlCol="0">
            <a:spAutoFit/>
          </a:bodyPr>
          <a:lstStyle/>
          <a:p>
            <a:pPr algn="ctr"/>
            <a:r>
              <a:rPr lang="en-US" dirty="0">
                <a:latin typeface="Georgia" panose="02040502050405020303" pitchFamily="18" charset="0"/>
              </a:rPr>
              <a:t>Accounts Payable and Receivable-Clerk</a:t>
            </a:r>
          </a:p>
        </p:txBody>
      </p:sp>
      <p:graphicFrame>
        <p:nvGraphicFramePr>
          <p:cNvPr id="3" name="Object 2"/>
          <p:cNvGraphicFramePr>
            <a:graphicFrameLocks noChangeAspect="1"/>
          </p:cNvGraphicFramePr>
          <p:nvPr>
            <p:extLst>
              <p:ext uri="{D42A27DB-BD31-4B8C-83A1-F6EECF244321}">
                <p14:modId xmlns:p14="http://schemas.microsoft.com/office/powerpoint/2010/main" val="4006491520"/>
              </p:ext>
            </p:extLst>
          </p:nvPr>
        </p:nvGraphicFramePr>
        <p:xfrm>
          <a:off x="336306" y="244811"/>
          <a:ext cx="1687704" cy="1761082"/>
        </p:xfrm>
        <a:graphic>
          <a:graphicData uri="http://schemas.openxmlformats.org/presentationml/2006/ole">
            <mc:AlternateContent xmlns:mc="http://schemas.openxmlformats.org/markup-compatibility/2006">
              <mc:Choice xmlns:v="urn:schemas-microsoft-com:vml" Requires="v">
                <p:oleObj spid="_x0000_s4098" name="Bitmap Image" r:id="rId8" imgW="876240" imgH="914400" progId="Paint.Picture">
                  <p:embed/>
                </p:oleObj>
              </mc:Choice>
              <mc:Fallback>
                <p:oleObj name="Bitmap Image" r:id="rId8" imgW="876240" imgH="914400" progId="Paint.Picture">
                  <p:embed/>
                  <p:pic>
                    <p:nvPicPr>
                      <p:cNvPr id="0" name=""/>
                      <p:cNvPicPr/>
                      <p:nvPr/>
                    </p:nvPicPr>
                    <p:blipFill>
                      <a:blip r:embed="rId9"/>
                      <a:stretch>
                        <a:fillRect/>
                      </a:stretch>
                    </p:blipFill>
                    <p:spPr>
                      <a:xfrm>
                        <a:off x="336306" y="244811"/>
                        <a:ext cx="1687704" cy="1761082"/>
                      </a:xfrm>
                      <a:prstGeom prst="rect">
                        <a:avLst/>
                      </a:prstGeom>
                    </p:spPr>
                  </p:pic>
                </p:oleObj>
              </mc:Fallback>
            </mc:AlternateContent>
          </a:graphicData>
        </a:graphic>
      </p:graphicFrame>
    </p:spTree>
    <p:extLst>
      <p:ext uri="{BB962C8B-B14F-4D97-AF65-F5344CB8AC3E}">
        <p14:creationId xmlns:p14="http://schemas.microsoft.com/office/powerpoint/2010/main" val="4219145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Nancy Salinas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Surgical Oncology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Lead </a:t>
            </a:r>
          </a:p>
        </p:txBody>
      </p:sp>
      <p:pic>
        <p:nvPicPr>
          <p:cNvPr id="3" name="Picture 2"/>
          <p:cNvPicPr>
            <a:picLocks noChangeAspect="1"/>
          </p:cNvPicPr>
          <p:nvPr/>
        </p:nvPicPr>
        <p:blipFill>
          <a:blip r:embed="rId7"/>
          <a:stretch>
            <a:fillRect/>
          </a:stretch>
        </p:blipFill>
        <p:spPr>
          <a:xfrm>
            <a:off x="538644" y="290521"/>
            <a:ext cx="1734554" cy="1771459"/>
          </a:xfrm>
          <a:prstGeom prst="rect">
            <a:avLst/>
          </a:prstGeom>
        </p:spPr>
      </p:pic>
    </p:spTree>
    <p:extLst>
      <p:ext uri="{BB962C8B-B14F-4D97-AF65-F5344CB8AC3E}">
        <p14:creationId xmlns:p14="http://schemas.microsoft.com/office/powerpoint/2010/main" val="2075235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000" dirty="0">
                <a:latin typeface="Georgia" panose="02040502050405020303" pitchFamily="18" charset="0"/>
              </a:rPr>
              <a:t>Ruby Favela </a:t>
            </a:r>
            <a:r>
              <a:rPr lang="en-US" sz="4000" dirty="0" err="1">
                <a:latin typeface="Georgia" panose="02040502050405020303" pitchFamily="18" charset="0"/>
              </a:rPr>
              <a:t>Prezas</a:t>
            </a:r>
            <a:r>
              <a:rPr lang="en-US" sz="4000" dirty="0">
                <a:latin typeface="Georgia" panose="02040502050405020303" pitchFamily="18" charset="0"/>
              </a:rPr>
              <a:t>, NP</a:t>
            </a:r>
            <a:endParaRPr lang="en-US" sz="24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solidFill>
                <a:latin typeface="Georgia" panose="02040502050405020303" pitchFamily="18" charset="0"/>
              </a:rPr>
              <a:t>Pediatric Endocrinology and Diabetes</a:t>
            </a:r>
            <a:endParaRPr lang="en-US" sz="1600" dirty="0">
              <a:solidFill>
                <a:schemeClr val="accent2"/>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Nurse Practitioner </a:t>
            </a:r>
          </a:p>
        </p:txBody>
      </p:sp>
      <p:pic>
        <p:nvPicPr>
          <p:cNvPr id="4" name="Picture 3"/>
          <p:cNvPicPr>
            <a:picLocks noChangeAspect="1"/>
          </p:cNvPicPr>
          <p:nvPr/>
        </p:nvPicPr>
        <p:blipFill>
          <a:blip r:embed="rId7"/>
          <a:stretch>
            <a:fillRect/>
          </a:stretch>
        </p:blipFill>
        <p:spPr>
          <a:xfrm>
            <a:off x="391363" y="153016"/>
            <a:ext cx="1760428" cy="1779156"/>
          </a:xfrm>
          <a:prstGeom prst="rect">
            <a:avLst/>
          </a:prstGeom>
        </p:spPr>
      </p:pic>
    </p:spTree>
    <p:extLst>
      <p:ext uri="{BB962C8B-B14F-4D97-AF65-F5344CB8AC3E}">
        <p14:creationId xmlns:p14="http://schemas.microsoft.com/office/powerpoint/2010/main" val="162731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eorgia" panose="02040502050405020303" pitchFamily="18" charset="0"/>
              </a:rPr>
              <a:t>Kate Lathrop, MD</a:t>
            </a:r>
            <a:endParaRPr lang="en-US" sz="24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245396"/>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Mays 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26816" y="3538614"/>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4" name="Picture 3"/>
          <p:cNvPicPr>
            <a:picLocks noChangeAspect="1"/>
          </p:cNvPicPr>
          <p:nvPr/>
        </p:nvPicPr>
        <p:blipFill>
          <a:blip r:embed="rId7"/>
          <a:stretch>
            <a:fillRect/>
          </a:stretch>
        </p:blipFill>
        <p:spPr>
          <a:xfrm>
            <a:off x="360243" y="281480"/>
            <a:ext cx="1723264" cy="1723264"/>
          </a:xfrm>
          <a:prstGeom prst="rect">
            <a:avLst/>
          </a:prstGeom>
        </p:spPr>
      </p:pic>
    </p:spTree>
    <p:extLst>
      <p:ext uri="{BB962C8B-B14F-4D97-AF65-F5344CB8AC3E}">
        <p14:creationId xmlns:p14="http://schemas.microsoft.com/office/powerpoint/2010/main" val="3249785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Ramiro Segura</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279284"/>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Customer Service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Billing Clerk- Intermediate </a:t>
            </a:r>
          </a:p>
        </p:txBody>
      </p:sp>
      <p:pic>
        <p:nvPicPr>
          <p:cNvPr id="3" name="Picture 2"/>
          <p:cNvPicPr>
            <a:picLocks noChangeAspect="1"/>
          </p:cNvPicPr>
          <p:nvPr/>
        </p:nvPicPr>
        <p:blipFill>
          <a:blip r:embed="rId7"/>
          <a:stretch>
            <a:fillRect/>
          </a:stretch>
        </p:blipFill>
        <p:spPr>
          <a:xfrm>
            <a:off x="359596" y="149472"/>
            <a:ext cx="1979219" cy="2129812"/>
          </a:xfrm>
          <a:prstGeom prst="rect">
            <a:avLst/>
          </a:prstGeom>
        </p:spPr>
      </p:pic>
    </p:spTree>
    <p:extLst>
      <p:ext uri="{BB962C8B-B14F-4D97-AF65-F5344CB8AC3E}">
        <p14:creationId xmlns:p14="http://schemas.microsoft.com/office/powerpoint/2010/main" val="176209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Reina Hidalgo</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779874" y="2169863"/>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Urology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Practice Supervisor </a:t>
            </a:r>
          </a:p>
        </p:txBody>
      </p:sp>
      <p:pic>
        <p:nvPicPr>
          <p:cNvPr id="3" name="Picture 2"/>
          <p:cNvPicPr>
            <a:picLocks noChangeAspect="1"/>
          </p:cNvPicPr>
          <p:nvPr/>
        </p:nvPicPr>
        <p:blipFill>
          <a:blip r:embed="rId7"/>
          <a:stretch>
            <a:fillRect/>
          </a:stretch>
        </p:blipFill>
        <p:spPr>
          <a:xfrm>
            <a:off x="481761" y="426818"/>
            <a:ext cx="1745805" cy="1820893"/>
          </a:xfrm>
          <a:prstGeom prst="rect">
            <a:avLst/>
          </a:prstGeom>
        </p:spPr>
      </p:pic>
    </p:spTree>
    <p:extLst>
      <p:ext uri="{BB962C8B-B14F-4D97-AF65-F5344CB8AC3E}">
        <p14:creationId xmlns:p14="http://schemas.microsoft.com/office/powerpoint/2010/main" val="3782685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5400" dirty="0">
                <a:latin typeface="Georgia" panose="02040502050405020303" pitchFamily="18" charset="0"/>
              </a:rPr>
              <a:t>James Leal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299065"/>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chemeClr val="accent2">
                    <a:lumMod val="75000"/>
                  </a:schemeClr>
                </a:solidFill>
                <a:latin typeface="Georgia" panose="02040502050405020303" pitchFamily="18" charset="0"/>
              </a:rPr>
              <a:t>UTHP</a:t>
            </a:r>
            <a:r>
              <a:rPr lang="en-US" sz="1600" dirty="0">
                <a:solidFill>
                  <a:schemeClr val="accent2">
                    <a:lumMod val="75000"/>
                  </a:schemeClr>
                </a:solidFill>
                <a:latin typeface="Georgia" panose="02040502050405020303" pitchFamily="18" charset="0"/>
              </a:rPr>
              <a:t> Admin Help Desk</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Information Technician Specialist </a:t>
            </a:r>
          </a:p>
        </p:txBody>
      </p:sp>
      <p:pic>
        <p:nvPicPr>
          <p:cNvPr id="3" name="Picture 2"/>
          <p:cNvPicPr>
            <a:picLocks noChangeAspect="1"/>
          </p:cNvPicPr>
          <p:nvPr/>
        </p:nvPicPr>
        <p:blipFill>
          <a:blip r:embed="rId7"/>
          <a:stretch>
            <a:fillRect/>
          </a:stretch>
        </p:blipFill>
        <p:spPr>
          <a:xfrm>
            <a:off x="477748" y="290522"/>
            <a:ext cx="1503170" cy="1503170"/>
          </a:xfrm>
          <a:prstGeom prst="rect">
            <a:avLst/>
          </a:prstGeom>
        </p:spPr>
      </p:pic>
    </p:spTree>
    <p:extLst>
      <p:ext uri="{BB962C8B-B14F-4D97-AF65-F5344CB8AC3E}">
        <p14:creationId xmlns:p14="http://schemas.microsoft.com/office/powerpoint/2010/main" val="381107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400" dirty="0">
                <a:latin typeface="Georgia" panose="02040502050405020303" pitchFamily="18" charset="0"/>
              </a:rPr>
              <a:t>Myra Martinez, </a:t>
            </a:r>
            <a:r>
              <a:rPr lang="en-US" sz="4400" dirty="0" err="1">
                <a:latin typeface="Georgia" panose="02040502050405020303" pitchFamily="18" charset="0"/>
              </a:rPr>
              <a:t>LVN</a:t>
            </a:r>
            <a:endParaRPr lang="en-US" sz="28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48370" y="2289885"/>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solidFill>
                <a:latin typeface="Georgia" panose="02040502050405020303" pitchFamily="18" charset="0"/>
              </a:rPr>
              <a:t>Gastroenterology</a:t>
            </a:r>
            <a:endParaRPr lang="en-US" sz="1600" dirty="0">
              <a:solidFill>
                <a:schemeClr val="accent2"/>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Licensed Vocational Nurse </a:t>
            </a:r>
          </a:p>
        </p:txBody>
      </p:sp>
      <p:pic>
        <p:nvPicPr>
          <p:cNvPr id="4" name="Picture 3"/>
          <p:cNvPicPr>
            <a:picLocks noChangeAspect="1"/>
          </p:cNvPicPr>
          <p:nvPr/>
        </p:nvPicPr>
        <p:blipFill>
          <a:blip r:embed="rId7"/>
          <a:stretch>
            <a:fillRect/>
          </a:stretch>
        </p:blipFill>
        <p:spPr>
          <a:xfrm>
            <a:off x="358471" y="228206"/>
            <a:ext cx="1761324" cy="1761324"/>
          </a:xfrm>
          <a:prstGeom prst="rect">
            <a:avLst/>
          </a:prstGeom>
        </p:spPr>
      </p:pic>
    </p:spTree>
    <p:extLst>
      <p:ext uri="{BB962C8B-B14F-4D97-AF65-F5344CB8AC3E}">
        <p14:creationId xmlns:p14="http://schemas.microsoft.com/office/powerpoint/2010/main" val="1458679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eorgia" panose="02040502050405020303" pitchFamily="18" charset="0"/>
              </a:rPr>
              <a:t>Kayla </a:t>
            </a:r>
            <a:r>
              <a:rPr lang="en-US" sz="4800" dirty="0" err="1">
                <a:latin typeface="Georgia" panose="02040502050405020303" pitchFamily="18" charset="0"/>
              </a:rPr>
              <a:t>Dimarco</a:t>
            </a:r>
            <a:r>
              <a:rPr lang="en-US" sz="4800" dirty="0">
                <a:latin typeface="Georgia" panose="02040502050405020303" pitchFamily="18" charset="0"/>
              </a:rPr>
              <a:t>, RN</a:t>
            </a:r>
            <a:endParaRPr lang="en-US" sz="32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lumMod val="75000"/>
                  </a:schemeClr>
                </a:solidFill>
                <a:latin typeface="Georgia" panose="02040502050405020303" pitchFamily="18" charset="0"/>
              </a:rPr>
              <a:t>Mays Cancer Center </a:t>
            </a:r>
            <a:endParaRPr lang="en-US"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Registered Nurse </a:t>
            </a:r>
          </a:p>
        </p:txBody>
      </p:sp>
      <p:pic>
        <p:nvPicPr>
          <p:cNvPr id="3" name="Picture 2"/>
          <p:cNvPicPr>
            <a:picLocks noChangeAspect="1"/>
          </p:cNvPicPr>
          <p:nvPr/>
        </p:nvPicPr>
        <p:blipFill>
          <a:blip r:embed="rId7"/>
          <a:stretch>
            <a:fillRect/>
          </a:stretch>
        </p:blipFill>
        <p:spPr>
          <a:xfrm>
            <a:off x="573479" y="290522"/>
            <a:ext cx="1577650" cy="1699008"/>
          </a:xfrm>
          <a:prstGeom prst="rect">
            <a:avLst/>
          </a:prstGeom>
        </p:spPr>
      </p:pic>
    </p:spTree>
    <p:extLst>
      <p:ext uri="{BB962C8B-B14F-4D97-AF65-F5344CB8AC3E}">
        <p14:creationId xmlns:p14="http://schemas.microsoft.com/office/powerpoint/2010/main" val="1170604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3600" dirty="0">
                <a:latin typeface="Georgia" panose="02040502050405020303" pitchFamily="18" charset="0"/>
              </a:rPr>
              <a:t>Michelle Fabersmith</a:t>
            </a:r>
            <a:endParaRPr lang="en-US" sz="2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lumMod val="75000"/>
                  </a:schemeClr>
                </a:solidFill>
                <a:latin typeface="Georgia" panose="02040502050405020303" pitchFamily="18" charset="0"/>
              </a:rPr>
              <a:t>Otolaryngology </a:t>
            </a:r>
            <a:endParaRPr lang="en-US"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a:t>
            </a:r>
          </a:p>
        </p:txBody>
      </p:sp>
      <p:pic>
        <p:nvPicPr>
          <p:cNvPr id="4" name="Picture 3"/>
          <p:cNvPicPr>
            <a:picLocks noChangeAspect="1"/>
          </p:cNvPicPr>
          <p:nvPr/>
        </p:nvPicPr>
        <p:blipFill>
          <a:blip r:embed="rId7"/>
          <a:stretch>
            <a:fillRect/>
          </a:stretch>
        </p:blipFill>
        <p:spPr>
          <a:xfrm>
            <a:off x="437401" y="211377"/>
            <a:ext cx="2011864" cy="1929747"/>
          </a:xfrm>
          <a:prstGeom prst="rect">
            <a:avLst/>
          </a:prstGeom>
        </p:spPr>
      </p:pic>
    </p:spTree>
    <p:extLst>
      <p:ext uri="{BB962C8B-B14F-4D97-AF65-F5344CB8AC3E}">
        <p14:creationId xmlns:p14="http://schemas.microsoft.com/office/powerpoint/2010/main" val="1767071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Cynthia Kirk BSN, RN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solidFill>
                <a:latin typeface="Georgia" panose="02040502050405020303" pitchFamily="18" charset="0"/>
              </a:rPr>
              <a:t>Mays Cancer Center</a:t>
            </a:r>
            <a:endParaRPr lang="en-US" sz="1600" dirty="0">
              <a:solidFill>
                <a:schemeClr val="accent2"/>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Registered nurse </a:t>
            </a:r>
          </a:p>
        </p:txBody>
      </p:sp>
      <p:pic>
        <p:nvPicPr>
          <p:cNvPr id="16" name="Picture 15"/>
          <p:cNvPicPr>
            <a:picLocks noChangeAspect="1"/>
          </p:cNvPicPr>
          <p:nvPr/>
        </p:nvPicPr>
        <p:blipFill>
          <a:blip r:embed="rId7"/>
          <a:stretch>
            <a:fillRect/>
          </a:stretch>
        </p:blipFill>
        <p:spPr>
          <a:xfrm>
            <a:off x="390792" y="216183"/>
            <a:ext cx="1865025" cy="1845798"/>
          </a:xfrm>
          <a:prstGeom prst="rect">
            <a:avLst/>
          </a:prstGeom>
        </p:spPr>
      </p:pic>
    </p:spTree>
    <p:extLst>
      <p:ext uri="{BB962C8B-B14F-4D97-AF65-F5344CB8AC3E}">
        <p14:creationId xmlns:p14="http://schemas.microsoft.com/office/powerpoint/2010/main" val="3807507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Ivan Mauricio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Otolaryngology: Head and Neck Surgery</a:t>
            </a:r>
            <a:endParaRPr lang="en-US" sz="1600" dirty="0">
              <a:solidFill>
                <a:schemeClr val="accent2">
                  <a:lumMod val="75000"/>
                </a:schemeClr>
              </a:solidFill>
              <a:latin typeface="Georgia" panose="02040502050405020303" pitchFamily="18" charset="0"/>
              <a:cs typeface="Arial" panose="020B0604020202020204" pitchFamily="34" charset="0"/>
            </a:endParaRPr>
          </a:p>
          <a:p>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a:t>
            </a:r>
          </a:p>
        </p:txBody>
      </p:sp>
      <p:pic>
        <p:nvPicPr>
          <p:cNvPr id="4" name="Picture 3"/>
          <p:cNvPicPr>
            <a:picLocks noChangeAspect="1"/>
          </p:cNvPicPr>
          <p:nvPr/>
        </p:nvPicPr>
        <p:blipFill>
          <a:blip r:embed="rId7"/>
          <a:stretch>
            <a:fillRect/>
          </a:stretch>
        </p:blipFill>
        <p:spPr>
          <a:xfrm>
            <a:off x="627225" y="215422"/>
            <a:ext cx="1780097" cy="1780097"/>
          </a:xfrm>
          <a:prstGeom prst="rect">
            <a:avLst/>
          </a:prstGeom>
        </p:spPr>
      </p:pic>
    </p:spTree>
    <p:extLst>
      <p:ext uri="{BB962C8B-B14F-4D97-AF65-F5344CB8AC3E}">
        <p14:creationId xmlns:p14="http://schemas.microsoft.com/office/powerpoint/2010/main" val="8892788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Sierra Lee</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48370" y="2170777"/>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solidFill>
                <a:latin typeface="Georgia" panose="02040502050405020303" pitchFamily="18" charset="0"/>
              </a:rPr>
              <a:t>Radiology</a:t>
            </a:r>
            <a:endParaRPr lang="en-US" sz="1600" dirty="0">
              <a:solidFill>
                <a:schemeClr val="accent2"/>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Office Receptionist   </a:t>
            </a:r>
          </a:p>
        </p:txBody>
      </p:sp>
      <p:pic>
        <p:nvPicPr>
          <p:cNvPr id="3" name="Picture 2"/>
          <p:cNvPicPr>
            <a:picLocks noChangeAspect="1"/>
          </p:cNvPicPr>
          <p:nvPr/>
        </p:nvPicPr>
        <p:blipFill>
          <a:blip r:embed="rId7"/>
          <a:stretch>
            <a:fillRect/>
          </a:stretch>
        </p:blipFill>
        <p:spPr>
          <a:xfrm>
            <a:off x="606550" y="290522"/>
            <a:ext cx="2059400" cy="2016938"/>
          </a:xfrm>
          <a:prstGeom prst="rect">
            <a:avLst/>
          </a:prstGeom>
        </p:spPr>
      </p:pic>
    </p:spTree>
    <p:extLst>
      <p:ext uri="{BB962C8B-B14F-4D97-AF65-F5344CB8AC3E}">
        <p14:creationId xmlns:p14="http://schemas.microsoft.com/office/powerpoint/2010/main" val="2892158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976046" y="2678772"/>
            <a:ext cx="7109716" cy="688219"/>
          </a:xfrm>
        </p:spPr>
        <p:txBody>
          <a:bodyPr>
            <a:noAutofit/>
          </a:bodyPr>
          <a:lstStyle/>
          <a:p>
            <a:r>
              <a:rPr lang="en-US" sz="4000" dirty="0">
                <a:latin typeface="Georgia" panose="02040502050405020303" pitchFamily="18" charset="0"/>
              </a:rPr>
              <a:t>Alejandra "Ale" Morales</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rgbClr val="DB6413"/>
                </a:solidFill>
                <a:latin typeface="Georgia" panose="02040502050405020303" pitchFamily="18" charset="0"/>
              </a:rPr>
              <a:t>UTHP-FCM</a:t>
            </a:r>
            <a:r>
              <a:rPr lang="en-US" sz="1600" dirty="0">
                <a:solidFill>
                  <a:srgbClr val="DB6413"/>
                </a:solidFill>
                <a:latin typeface="Georgia" panose="02040502050405020303" pitchFamily="18" charset="0"/>
              </a:rPr>
              <a:t> Geriatric and Palliative Clinic</a:t>
            </a:r>
            <a:endParaRPr lang="en-US" sz="1600" dirty="0">
              <a:solidFill>
                <a:srgbClr val="DB6413"/>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3" name="TextBox 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a:t>
            </a:r>
          </a:p>
        </p:txBody>
      </p:sp>
      <p:pic>
        <p:nvPicPr>
          <p:cNvPr id="4" name="Picture 3"/>
          <p:cNvPicPr>
            <a:picLocks noChangeAspect="1"/>
          </p:cNvPicPr>
          <p:nvPr/>
        </p:nvPicPr>
        <p:blipFill>
          <a:blip r:embed="rId7"/>
          <a:stretch>
            <a:fillRect/>
          </a:stretch>
        </p:blipFill>
        <p:spPr>
          <a:xfrm>
            <a:off x="954192" y="343156"/>
            <a:ext cx="1577053" cy="1646374"/>
          </a:xfrm>
          <a:prstGeom prst="rect">
            <a:avLst/>
          </a:prstGeom>
        </p:spPr>
      </p:pic>
    </p:spTree>
    <p:extLst>
      <p:ext uri="{BB962C8B-B14F-4D97-AF65-F5344CB8AC3E}">
        <p14:creationId xmlns:p14="http://schemas.microsoft.com/office/powerpoint/2010/main" val="978516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946295" cy="688219"/>
          </a:xfrm>
        </p:spPr>
        <p:txBody>
          <a:bodyPr>
            <a:noAutofit/>
          </a:bodyPr>
          <a:lstStyle/>
          <a:p>
            <a:r>
              <a:rPr lang="en-US" sz="4000" dirty="0">
                <a:latin typeface="Georgia" panose="02040502050405020303" pitchFamily="18" charset="0"/>
              </a:rPr>
              <a:t>Michael </a:t>
            </a:r>
            <a:r>
              <a:rPr lang="en-US" sz="4000" dirty="0" err="1">
                <a:latin typeface="Georgia" panose="02040502050405020303" pitchFamily="18" charset="0"/>
              </a:rPr>
              <a:t>Sobolevsky</a:t>
            </a:r>
            <a:r>
              <a:rPr lang="en-US" sz="4000" dirty="0">
                <a:latin typeface="Georgia" panose="02040502050405020303" pitchFamily="18" charset="0"/>
              </a:rPr>
              <a:t>, MD</a:t>
            </a:r>
            <a:endParaRPr lang="en-US" sz="24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Podiatry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483264"/>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4" name="Picture 3"/>
          <p:cNvPicPr>
            <a:picLocks noChangeAspect="1"/>
          </p:cNvPicPr>
          <p:nvPr/>
        </p:nvPicPr>
        <p:blipFill>
          <a:blip r:embed="rId7"/>
          <a:stretch>
            <a:fillRect/>
          </a:stretch>
        </p:blipFill>
        <p:spPr>
          <a:xfrm>
            <a:off x="525855" y="341753"/>
            <a:ext cx="1890412" cy="1815544"/>
          </a:xfrm>
          <a:prstGeom prst="rect">
            <a:avLst/>
          </a:prstGeom>
        </p:spPr>
      </p:pic>
    </p:spTree>
    <p:extLst>
      <p:ext uri="{BB962C8B-B14F-4D97-AF65-F5344CB8AC3E}">
        <p14:creationId xmlns:p14="http://schemas.microsoft.com/office/powerpoint/2010/main" val="288973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976046" y="2678772"/>
            <a:ext cx="7109716" cy="688219"/>
          </a:xfrm>
        </p:spPr>
        <p:txBody>
          <a:bodyPr>
            <a:noAutofit/>
          </a:bodyPr>
          <a:lstStyle/>
          <a:p>
            <a:r>
              <a:rPr lang="en-US" sz="4000" dirty="0">
                <a:latin typeface="Georgia" panose="02040502050405020303" pitchFamily="18" charset="0"/>
              </a:rPr>
              <a:t>Mary R. Ramirez, RN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err="1">
                <a:solidFill>
                  <a:srgbClr val="DB6413"/>
                </a:solidFill>
                <a:latin typeface="Georgia" panose="02040502050405020303" pitchFamily="18" charset="0"/>
              </a:rPr>
              <a:t>UTHP-FCM</a:t>
            </a:r>
            <a:r>
              <a:rPr lang="en-US" sz="1600" dirty="0">
                <a:solidFill>
                  <a:srgbClr val="DB6413"/>
                </a:solidFill>
                <a:latin typeface="Georgia" panose="02040502050405020303" pitchFamily="18" charset="0"/>
              </a:rPr>
              <a:t> Geriatric and Palliative Clinic</a:t>
            </a:r>
            <a:endParaRPr lang="en-US" sz="1600" dirty="0">
              <a:solidFill>
                <a:srgbClr val="DB6413"/>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Practice Supervisor</a:t>
            </a:r>
          </a:p>
        </p:txBody>
      </p:sp>
      <p:pic>
        <p:nvPicPr>
          <p:cNvPr id="3" name="Picture 2"/>
          <p:cNvPicPr>
            <a:picLocks noChangeAspect="1"/>
          </p:cNvPicPr>
          <p:nvPr/>
        </p:nvPicPr>
        <p:blipFill>
          <a:blip r:embed="rId7"/>
          <a:stretch>
            <a:fillRect/>
          </a:stretch>
        </p:blipFill>
        <p:spPr>
          <a:xfrm>
            <a:off x="717738" y="201377"/>
            <a:ext cx="1957498" cy="1978775"/>
          </a:xfrm>
          <a:prstGeom prst="rect">
            <a:avLst/>
          </a:prstGeom>
        </p:spPr>
      </p:pic>
    </p:spTree>
    <p:extLst>
      <p:ext uri="{BB962C8B-B14F-4D97-AF65-F5344CB8AC3E}">
        <p14:creationId xmlns:p14="http://schemas.microsoft.com/office/powerpoint/2010/main" val="372918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dirty="0">
                <a:latin typeface="Georgia" panose="02040502050405020303" pitchFamily="18" charset="0"/>
              </a:rPr>
              <a:t>Enrique Mendez</a:t>
            </a:r>
            <a:endParaRPr lang="en-US" sz="4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275961"/>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Urology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a:t>
            </a:r>
          </a:p>
        </p:txBody>
      </p:sp>
      <p:pic>
        <p:nvPicPr>
          <p:cNvPr id="3" name="Picture 2"/>
          <p:cNvPicPr>
            <a:picLocks noChangeAspect="1"/>
          </p:cNvPicPr>
          <p:nvPr/>
        </p:nvPicPr>
        <p:blipFill>
          <a:blip r:embed="rId7"/>
          <a:stretch>
            <a:fillRect/>
          </a:stretch>
        </p:blipFill>
        <p:spPr>
          <a:xfrm>
            <a:off x="683083" y="232924"/>
            <a:ext cx="1785345" cy="1866497"/>
          </a:xfrm>
          <a:prstGeom prst="rect">
            <a:avLst/>
          </a:prstGeom>
        </p:spPr>
      </p:pic>
    </p:spTree>
    <p:extLst>
      <p:ext uri="{BB962C8B-B14F-4D97-AF65-F5344CB8AC3E}">
        <p14:creationId xmlns:p14="http://schemas.microsoft.com/office/powerpoint/2010/main" val="18693798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br>
              <a:rPr lang="en-US" sz="4000" dirty="0">
                <a:latin typeface="Georgia" panose="02040502050405020303" pitchFamily="18" charset="0"/>
              </a:rPr>
            </a:br>
            <a:r>
              <a:rPr lang="en-US" sz="4000" dirty="0">
                <a:latin typeface="Georgia" panose="02040502050405020303" pitchFamily="18" charset="0"/>
              </a:rPr>
              <a:t>Carol Sherman </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275961"/>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cs typeface="Arial" panose="020B0604020202020204" pitchFamily="34" charset="0"/>
              </a:rPr>
              <a:t>Mays Cancer Center- Patient &amp; Family Services </a:t>
            </a: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Social Worker</a:t>
            </a:r>
          </a:p>
        </p:txBody>
      </p:sp>
      <p:pic>
        <p:nvPicPr>
          <p:cNvPr id="4" name="Picture 3">
            <a:extLst>
              <a:ext uri="{FF2B5EF4-FFF2-40B4-BE49-F238E27FC236}">
                <a16:creationId xmlns:a16="http://schemas.microsoft.com/office/drawing/2014/main" id="{1F696B5C-1F57-41EB-86D7-6133FF9D221D}"/>
              </a:ext>
            </a:extLst>
          </p:cNvPr>
          <p:cNvPicPr>
            <a:picLocks noChangeAspect="1"/>
          </p:cNvPicPr>
          <p:nvPr/>
        </p:nvPicPr>
        <p:blipFill>
          <a:blip r:embed="rId7"/>
          <a:stretch>
            <a:fillRect/>
          </a:stretch>
        </p:blipFill>
        <p:spPr>
          <a:xfrm>
            <a:off x="315960" y="290521"/>
            <a:ext cx="1923408" cy="1982895"/>
          </a:xfrm>
          <a:prstGeom prst="rect">
            <a:avLst/>
          </a:prstGeom>
        </p:spPr>
      </p:pic>
    </p:spTree>
    <p:extLst>
      <p:ext uri="{BB962C8B-B14F-4D97-AF65-F5344CB8AC3E}">
        <p14:creationId xmlns:p14="http://schemas.microsoft.com/office/powerpoint/2010/main" val="943025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275961"/>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cs typeface="Arial" panose="020B0604020202020204" pitchFamily="34" charset="0"/>
              </a:rPr>
              <a:t>Radiation Oncology </a:t>
            </a: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Scheduler-Intermittent</a:t>
            </a:r>
          </a:p>
        </p:txBody>
      </p:sp>
      <p:sp>
        <p:nvSpPr>
          <p:cNvPr id="4" name="Title 3">
            <a:extLst>
              <a:ext uri="{FF2B5EF4-FFF2-40B4-BE49-F238E27FC236}">
                <a16:creationId xmlns:a16="http://schemas.microsoft.com/office/drawing/2014/main" id="{E39C4DC7-BA69-425E-8D77-A2DAE5C31DFA}"/>
              </a:ext>
            </a:extLst>
          </p:cNvPr>
          <p:cNvSpPr>
            <a:spLocks noGrp="1"/>
          </p:cNvSpPr>
          <p:nvPr>
            <p:ph type="ctrTitle"/>
          </p:nvPr>
        </p:nvSpPr>
        <p:spPr>
          <a:xfrm>
            <a:off x="685800" y="2678771"/>
            <a:ext cx="7772400" cy="831191"/>
          </a:xfrm>
        </p:spPr>
        <p:txBody>
          <a:bodyPr>
            <a:noAutofit/>
          </a:bodyPr>
          <a:lstStyle/>
          <a:p>
            <a:r>
              <a:rPr lang="en-US" sz="4800" dirty="0">
                <a:latin typeface="Georgia" panose="02040502050405020303" pitchFamily="18" charset="0"/>
              </a:rPr>
              <a:t>Alicia </a:t>
            </a:r>
            <a:r>
              <a:rPr lang="en-US" sz="4800" dirty="0" err="1">
                <a:latin typeface="Georgia" panose="02040502050405020303" pitchFamily="18" charset="0"/>
              </a:rPr>
              <a:t>Conejo</a:t>
            </a:r>
            <a:endParaRPr lang="en-US" sz="4800" dirty="0">
              <a:latin typeface="Georgia" panose="02040502050405020303" pitchFamily="18" charset="0"/>
            </a:endParaRPr>
          </a:p>
        </p:txBody>
      </p:sp>
      <p:pic>
        <p:nvPicPr>
          <p:cNvPr id="3" name="Picture 2">
            <a:extLst>
              <a:ext uri="{FF2B5EF4-FFF2-40B4-BE49-F238E27FC236}">
                <a16:creationId xmlns:a16="http://schemas.microsoft.com/office/drawing/2014/main" id="{E8ADF3A8-B8F1-401B-92D5-E73F8E2B1D09}"/>
              </a:ext>
            </a:extLst>
          </p:cNvPr>
          <p:cNvPicPr>
            <a:picLocks noChangeAspect="1"/>
          </p:cNvPicPr>
          <p:nvPr/>
        </p:nvPicPr>
        <p:blipFill>
          <a:blip r:embed="rId7"/>
          <a:stretch>
            <a:fillRect/>
          </a:stretch>
        </p:blipFill>
        <p:spPr>
          <a:xfrm>
            <a:off x="455291" y="297005"/>
            <a:ext cx="2180031" cy="2180031"/>
          </a:xfrm>
          <a:prstGeom prst="rect">
            <a:avLst/>
          </a:prstGeom>
        </p:spPr>
      </p:pic>
    </p:spTree>
    <p:extLst>
      <p:ext uri="{BB962C8B-B14F-4D97-AF65-F5344CB8AC3E}">
        <p14:creationId xmlns:p14="http://schemas.microsoft.com/office/powerpoint/2010/main" val="29933944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eorgia" panose="02040502050405020303" pitchFamily="18" charset="0"/>
              </a:rPr>
              <a:t>Alison Barnes</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275961"/>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cs typeface="Arial" panose="020B0604020202020204" pitchFamily="34" charset="0"/>
              </a:rPr>
              <a:t>Orthopedics </a:t>
            </a: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Benefits Coordinator </a:t>
            </a:r>
          </a:p>
        </p:txBody>
      </p:sp>
      <p:pic>
        <p:nvPicPr>
          <p:cNvPr id="4" name="Picture 3">
            <a:extLst>
              <a:ext uri="{FF2B5EF4-FFF2-40B4-BE49-F238E27FC236}">
                <a16:creationId xmlns:a16="http://schemas.microsoft.com/office/drawing/2014/main" id="{86BBBC5A-F57D-4ED4-AF11-8C1D6D0AA2C7}"/>
              </a:ext>
            </a:extLst>
          </p:cNvPr>
          <p:cNvPicPr>
            <a:picLocks noChangeAspect="1"/>
          </p:cNvPicPr>
          <p:nvPr/>
        </p:nvPicPr>
        <p:blipFill>
          <a:blip r:embed="rId7"/>
          <a:stretch>
            <a:fillRect/>
          </a:stretch>
        </p:blipFill>
        <p:spPr>
          <a:xfrm>
            <a:off x="298828" y="229987"/>
            <a:ext cx="2215747" cy="2336168"/>
          </a:xfrm>
          <a:prstGeom prst="rect">
            <a:avLst/>
          </a:prstGeom>
        </p:spPr>
      </p:pic>
    </p:spTree>
    <p:extLst>
      <p:ext uri="{BB962C8B-B14F-4D97-AF65-F5344CB8AC3E}">
        <p14:creationId xmlns:p14="http://schemas.microsoft.com/office/powerpoint/2010/main" val="42450602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800" dirty="0">
                <a:latin typeface="Georgia" panose="02040502050405020303" pitchFamily="18" charset="0"/>
              </a:rPr>
              <a:t>Martha Acosta</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4" y="2275961"/>
            <a:ext cx="5502059" cy="350729"/>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chemeClr val="accent2">
                    <a:lumMod val="75000"/>
                  </a:schemeClr>
                </a:solidFill>
                <a:effectLst/>
                <a:latin typeface="Georgia" panose="02040502050405020303" pitchFamily="18" charset="0"/>
                <a:ea typeface="Calibri" panose="020F0502020204030204" pitchFamily="34" charset="0"/>
              </a:rPr>
              <a:t>Orthopedics/ Podiatry</a:t>
            </a:r>
            <a:endParaRPr lang="en-US" sz="20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Medical Assistant </a:t>
            </a:r>
          </a:p>
        </p:txBody>
      </p:sp>
      <p:pic>
        <p:nvPicPr>
          <p:cNvPr id="4" name="Picture 3">
            <a:extLst>
              <a:ext uri="{FF2B5EF4-FFF2-40B4-BE49-F238E27FC236}">
                <a16:creationId xmlns:a16="http://schemas.microsoft.com/office/drawing/2014/main" id="{C27A1455-B35A-4ED7-9E99-0B65F1AADA9A}"/>
              </a:ext>
            </a:extLst>
          </p:cNvPr>
          <p:cNvPicPr>
            <a:picLocks noChangeAspect="1"/>
          </p:cNvPicPr>
          <p:nvPr/>
        </p:nvPicPr>
        <p:blipFill>
          <a:blip r:embed="rId7"/>
          <a:stretch>
            <a:fillRect/>
          </a:stretch>
        </p:blipFill>
        <p:spPr>
          <a:xfrm>
            <a:off x="202014" y="290522"/>
            <a:ext cx="2157479" cy="2091434"/>
          </a:xfrm>
          <a:prstGeom prst="rect">
            <a:avLst/>
          </a:prstGeom>
        </p:spPr>
      </p:pic>
    </p:spTree>
    <p:extLst>
      <p:ext uri="{BB962C8B-B14F-4D97-AF65-F5344CB8AC3E}">
        <p14:creationId xmlns:p14="http://schemas.microsoft.com/office/powerpoint/2010/main" val="14455929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B46DA9A-C96E-C343-8D8C-0589EBD5651B}"/>
              </a:ext>
            </a:extLst>
          </p:cNvPr>
          <p:cNvPicPr>
            <a:picLocks noChangeAspect="1"/>
          </p:cNvPicPr>
          <p:nvPr/>
        </p:nvPicPr>
        <p:blipFill>
          <a:blip r:embed="rId3"/>
          <a:srcRect/>
          <a:stretch/>
        </p:blipFill>
        <p:spPr>
          <a:xfrm>
            <a:off x="3589729" y="452698"/>
            <a:ext cx="1716878" cy="1316175"/>
          </a:xfrm>
          <a:prstGeom prst="rect">
            <a:avLst/>
          </a:prstGeom>
        </p:spPr>
      </p:pic>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sp>
        <p:nvSpPr>
          <p:cNvPr id="9" name="Title 8">
            <a:extLst>
              <a:ext uri="{FF2B5EF4-FFF2-40B4-BE49-F238E27FC236}">
                <a16:creationId xmlns:a16="http://schemas.microsoft.com/office/drawing/2014/main" id="{F8A6C336-E327-4530-BB99-F5C16D87C352}"/>
              </a:ext>
            </a:extLst>
          </p:cNvPr>
          <p:cNvSpPr>
            <a:spLocks noGrp="1"/>
          </p:cNvSpPr>
          <p:nvPr>
            <p:ph type="ctrTitle"/>
          </p:nvPr>
        </p:nvSpPr>
        <p:spPr>
          <a:xfrm>
            <a:off x="561968" y="2450971"/>
            <a:ext cx="7772400" cy="1415719"/>
          </a:xfrm>
        </p:spPr>
        <p:txBody>
          <a:bodyPr>
            <a:normAutofit fontScale="90000"/>
          </a:bodyPr>
          <a:lstStyle/>
          <a:p>
            <a:br>
              <a:rPr lang="en-US" dirty="0">
                <a:latin typeface="Georgia" panose="02040502050405020303" pitchFamily="18" charset="0"/>
              </a:rPr>
            </a:br>
            <a:r>
              <a:rPr lang="en-US" dirty="0">
                <a:latin typeface="Georgia" panose="02040502050405020303" pitchFamily="18" charset="0"/>
              </a:rPr>
              <a:t>Team Award </a:t>
            </a:r>
          </a:p>
        </p:txBody>
      </p:sp>
    </p:spTree>
    <p:extLst>
      <p:ext uri="{BB962C8B-B14F-4D97-AF65-F5344CB8AC3E}">
        <p14:creationId xmlns:p14="http://schemas.microsoft.com/office/powerpoint/2010/main" val="7220818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4" y="3015400"/>
            <a:ext cx="5502059" cy="688219"/>
          </a:xfrm>
        </p:spPr>
        <p:txBody>
          <a:bodyPr>
            <a:noAutofit/>
          </a:bodyPr>
          <a:lstStyle/>
          <a:p>
            <a:r>
              <a:rPr lang="en-US" sz="2800" dirty="0">
                <a:latin typeface="Georgia" panose="02040502050405020303" pitchFamily="18" charset="0"/>
              </a:rPr>
              <a:t>Dr. Maria Fernandez-Falcon &amp; Antoinette “Toni” Israel</a:t>
            </a:r>
            <a:endParaRPr lang="en-US" sz="16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90640" y="2057463"/>
            <a:ext cx="5502059" cy="8402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TEAM NOMINATION</a:t>
            </a:r>
          </a:p>
          <a:p>
            <a:r>
              <a:rPr lang="en-US" sz="1600" dirty="0">
                <a:solidFill>
                  <a:schemeClr val="accent2">
                    <a:lumMod val="75000"/>
                  </a:schemeClr>
                </a:solidFill>
                <a:latin typeface="Georgia" panose="02040502050405020303" pitchFamily="18" charset="0"/>
                <a:cs typeface="Arial" panose="020B0604020202020204" pitchFamily="34" charset="0"/>
              </a:rPr>
              <a:t>Primary Care</a:t>
            </a: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888466"/>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their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90640" y="379103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692164" y="160785"/>
            <a:ext cx="1953814" cy="1771459"/>
          </a:xfrm>
          <a:prstGeom prst="rect">
            <a:avLst/>
          </a:prstGeom>
        </p:spPr>
      </p:pic>
      <p:pic>
        <p:nvPicPr>
          <p:cNvPr id="3" name="Picture 2"/>
          <p:cNvPicPr>
            <a:picLocks noChangeAspect="1"/>
          </p:cNvPicPr>
          <p:nvPr/>
        </p:nvPicPr>
        <p:blipFill>
          <a:blip r:embed="rId7"/>
          <a:stretch>
            <a:fillRect/>
          </a:stretch>
        </p:blipFill>
        <p:spPr>
          <a:xfrm>
            <a:off x="141097" y="253920"/>
            <a:ext cx="1378288" cy="1453195"/>
          </a:xfrm>
          <a:prstGeom prst="rect">
            <a:avLst/>
          </a:prstGeom>
        </p:spPr>
      </p:pic>
      <p:pic>
        <p:nvPicPr>
          <p:cNvPr id="4" name="Picture 3"/>
          <p:cNvPicPr>
            <a:picLocks noChangeAspect="1"/>
          </p:cNvPicPr>
          <p:nvPr/>
        </p:nvPicPr>
        <p:blipFill>
          <a:blip r:embed="rId8"/>
          <a:stretch>
            <a:fillRect/>
          </a:stretch>
        </p:blipFill>
        <p:spPr>
          <a:xfrm>
            <a:off x="1797149" y="279391"/>
            <a:ext cx="1398286" cy="1427724"/>
          </a:xfrm>
          <a:prstGeom prst="rect">
            <a:avLst/>
          </a:prstGeom>
        </p:spPr>
      </p:pic>
    </p:spTree>
    <p:extLst>
      <p:ext uri="{BB962C8B-B14F-4D97-AF65-F5344CB8AC3E}">
        <p14:creationId xmlns:p14="http://schemas.microsoft.com/office/powerpoint/2010/main" val="3155973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4" name="Title 1">
            <a:extLst>
              <a:ext uri="{FF2B5EF4-FFF2-40B4-BE49-F238E27FC236}">
                <a16:creationId xmlns:a16="http://schemas.microsoft.com/office/drawing/2014/main" id="{12040BB6-717C-4850-A033-9D126474B371}"/>
              </a:ext>
            </a:extLst>
          </p:cNvPr>
          <p:cNvSpPr>
            <a:spLocks noGrp="1"/>
          </p:cNvSpPr>
          <p:nvPr>
            <p:ph type="ctrTitle"/>
          </p:nvPr>
        </p:nvSpPr>
        <p:spPr>
          <a:xfrm>
            <a:off x="0" y="4213236"/>
            <a:ext cx="9144000" cy="1030393"/>
          </a:xfrm>
        </p:spPr>
        <p:txBody>
          <a:bodyPr>
            <a:noAutofit/>
          </a:bodyPr>
          <a:lstStyle/>
          <a:p>
            <a:r>
              <a:rPr lang="en-US" sz="4800" b="1" dirty="0">
                <a:latin typeface="Georgia"/>
                <a:cs typeface="Arial"/>
              </a:rPr>
              <a:t>Patient Experience Practice Champion Awards</a:t>
            </a:r>
            <a:endParaRPr lang="en-US" sz="6600" b="1" dirty="0">
              <a:latin typeface="Georgia"/>
              <a:cs typeface="Arial"/>
            </a:endParaRPr>
          </a:p>
        </p:txBody>
      </p:sp>
      <p:pic>
        <p:nvPicPr>
          <p:cNvPr id="8" name="Picture 7">
            <a:extLst>
              <a:ext uri="{FF2B5EF4-FFF2-40B4-BE49-F238E27FC236}">
                <a16:creationId xmlns:a16="http://schemas.microsoft.com/office/drawing/2014/main" id="{C2CE0E4F-E5C7-412E-8068-E77A530C2D19}"/>
              </a:ext>
            </a:extLst>
          </p:cNvPr>
          <p:cNvPicPr>
            <a:picLocks noChangeAspect="1"/>
          </p:cNvPicPr>
          <p:nvPr/>
        </p:nvPicPr>
        <p:blipFill>
          <a:blip r:embed="rId4"/>
          <a:stretch>
            <a:fillRect/>
          </a:stretch>
        </p:blipFill>
        <p:spPr>
          <a:xfrm>
            <a:off x="2635086" y="1007797"/>
            <a:ext cx="3873828" cy="2599769"/>
          </a:xfrm>
          <a:prstGeom prst="rect">
            <a:avLst/>
          </a:prstGeom>
        </p:spPr>
      </p:pic>
    </p:spTree>
    <p:extLst>
      <p:ext uri="{BB962C8B-B14F-4D97-AF65-F5344CB8AC3E}">
        <p14:creationId xmlns:p14="http://schemas.microsoft.com/office/powerpoint/2010/main" val="3121596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pic>
        <p:nvPicPr>
          <p:cNvPr id="6" name="Picture 5">
            <a:extLst>
              <a:ext uri="{FF2B5EF4-FFF2-40B4-BE49-F238E27FC236}">
                <a16:creationId xmlns:a16="http://schemas.microsoft.com/office/drawing/2014/main" id="{48B5A9C5-AFA3-4DF9-BFEC-2FE7A6A75F3E}"/>
              </a:ext>
            </a:extLst>
          </p:cNvPr>
          <p:cNvPicPr>
            <a:picLocks noChangeAspect="1"/>
          </p:cNvPicPr>
          <p:nvPr/>
        </p:nvPicPr>
        <p:blipFill>
          <a:blip r:embed="rId4"/>
          <a:stretch>
            <a:fillRect/>
          </a:stretch>
        </p:blipFill>
        <p:spPr>
          <a:xfrm>
            <a:off x="159798" y="2005463"/>
            <a:ext cx="8824404" cy="2495516"/>
          </a:xfrm>
          <a:prstGeom prst="rect">
            <a:avLst/>
          </a:prstGeom>
        </p:spPr>
      </p:pic>
    </p:spTree>
    <p:extLst>
      <p:ext uri="{BB962C8B-B14F-4D97-AF65-F5344CB8AC3E}">
        <p14:creationId xmlns:p14="http://schemas.microsoft.com/office/powerpoint/2010/main" val="2059084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Christine Taylor, MD</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Otolaryngology: Head and Neck Surgery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491819"/>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a:t>
            </a:r>
            <a:r>
              <a:rPr lang="en-US" sz="2000">
                <a:latin typeface="Georgia" panose="02040502050405020303" pitchFamily="18" charset="0"/>
                <a:cs typeface="Arial" panose="020B0604020202020204" pitchFamily="34" charset="0"/>
              </a:rPr>
              <a:t>to her </a:t>
            </a:r>
            <a:r>
              <a:rPr lang="en-US" sz="2000" dirty="0">
                <a:latin typeface="Georgia" panose="02040502050405020303" pitchFamily="18" charset="0"/>
                <a:cs typeface="Arial" panose="020B0604020202020204" pitchFamily="34" charset="0"/>
              </a:rPr>
              <a:t>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493867" y="226492"/>
            <a:ext cx="2090139" cy="2111911"/>
          </a:xfrm>
          <a:prstGeom prst="rect">
            <a:avLst/>
          </a:prstGeom>
        </p:spPr>
      </p:pic>
    </p:spTree>
    <p:extLst>
      <p:ext uri="{BB962C8B-B14F-4D97-AF65-F5344CB8AC3E}">
        <p14:creationId xmlns:p14="http://schemas.microsoft.com/office/powerpoint/2010/main" val="36611791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95.81</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Urschel 4</a:t>
            </a:r>
            <a:r>
              <a:rPr lang="en-US" sz="4400" b="1" baseline="30000" dirty="0">
                <a:latin typeface="Georgia" panose="02040502050405020303" pitchFamily="18" charset="0"/>
                <a:cs typeface="Arial" panose="020B0604020202020204" pitchFamily="34" charset="0"/>
              </a:rPr>
              <a:t>th</a:t>
            </a:r>
            <a:r>
              <a:rPr lang="en-US" sz="4400" b="1" dirty="0">
                <a:latin typeface="Georgia" panose="02040502050405020303" pitchFamily="18" charset="0"/>
                <a:cs typeface="Arial" panose="020B0604020202020204" pitchFamily="34" charset="0"/>
              </a:rPr>
              <a:t> Floor</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Mays Cancer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  </a:t>
            </a:r>
            <a:r>
              <a:rPr lang="en-US" sz="2000" dirty="0">
                <a:latin typeface="Georgia" panose="02040502050405020303" pitchFamily="18" charset="0"/>
                <a:cs typeface="Arial" panose="020B0604020202020204" pitchFamily="34" charset="0"/>
              </a:rPr>
              <a:t>quarter of the 2020-2021 fiscal year </a:t>
            </a:r>
          </a:p>
        </p:txBody>
      </p:sp>
    </p:spTree>
    <p:extLst>
      <p:ext uri="{BB962C8B-B14F-4D97-AF65-F5344CB8AC3E}">
        <p14:creationId xmlns:p14="http://schemas.microsoft.com/office/powerpoint/2010/main" val="13357199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95.83</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Surgery Specialties</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Westover Hills</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14978305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96.26</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Zeller 5</a:t>
            </a:r>
            <a:r>
              <a:rPr lang="en-US" sz="4400" b="1" baseline="30000" dirty="0">
                <a:latin typeface="Georgia" panose="02040502050405020303" pitchFamily="18" charset="0"/>
                <a:cs typeface="Arial" panose="020B0604020202020204" pitchFamily="34" charset="0"/>
              </a:rPr>
              <a:t>th</a:t>
            </a:r>
            <a:r>
              <a:rPr lang="en-US" sz="4400" b="1" dirty="0">
                <a:latin typeface="Georgia" panose="02040502050405020303" pitchFamily="18" charset="0"/>
                <a:cs typeface="Arial" panose="020B0604020202020204" pitchFamily="34" charset="0"/>
              </a:rPr>
              <a:t> Floor</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Mays Cancer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1756498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96.68</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Surgical Oncology</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Mays Cancer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3670983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97.22</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Diabetes Clinic</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the Medical Arts &amp; Research Center</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6193499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97.57</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Primary Care Center</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Shavano Park</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3524505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1820966" y="2965209"/>
            <a:ext cx="5502059" cy="350729"/>
          </a:xfrm>
        </p:spPr>
        <p:txBody>
          <a:bodyPr>
            <a:normAutofit/>
          </a:bodyPr>
          <a:lstStyle/>
          <a:p>
            <a:r>
              <a:rPr lang="en-US" sz="1400" dirty="0">
                <a:latin typeface="Georgia" panose="02040502050405020303" pitchFamily="18" charset="0"/>
                <a:cs typeface="Arial" panose="020B0604020202020204" pitchFamily="34" charset="0"/>
              </a:rPr>
              <a:t>as a</a:t>
            </a:r>
            <a:endParaRPr lang="en-US" sz="14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65" y="1067772"/>
            <a:ext cx="5502059" cy="95258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dirty="0">
                <a:solidFill>
                  <a:schemeClr val="accent2">
                    <a:lumMod val="50000"/>
                  </a:schemeClr>
                </a:solidFill>
                <a:latin typeface="Georgia" panose="02040502050405020303" pitchFamily="18" charset="0"/>
                <a:cs typeface="Arial" panose="020B0604020202020204" pitchFamily="34" charset="0"/>
              </a:rPr>
              <a:t>UT Health Physicians</a:t>
            </a:r>
          </a:p>
          <a:p>
            <a:r>
              <a:rPr lang="en-US" sz="2000"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0" y="3295318"/>
            <a:ext cx="910113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600" b="1" dirty="0">
                <a:solidFill>
                  <a:schemeClr val="accent2">
                    <a:lumMod val="75000"/>
                  </a:schemeClr>
                </a:solidFill>
                <a:latin typeface="Georgia" panose="02040502050405020303" pitchFamily="18" charset="0"/>
                <a:cs typeface="Arial" panose="020B0604020202020204" pitchFamily="34" charset="0"/>
              </a:rPr>
              <a:t>Patient Experience High Five Practice Champion</a:t>
            </a:r>
          </a:p>
        </p:txBody>
      </p:sp>
      <p:sp>
        <p:nvSpPr>
          <p:cNvPr id="2" name="Subtitle 2">
            <a:extLst>
              <a:ext uri="{FF2B5EF4-FFF2-40B4-BE49-F238E27FC236}">
                <a16:creationId xmlns:a16="http://schemas.microsoft.com/office/drawing/2014/main" id="{C21D353F-12ED-4740-AF01-1DF8270FFD6B}"/>
              </a:ext>
            </a:extLst>
          </p:cNvPr>
          <p:cNvSpPr txBox="1">
            <a:spLocks/>
          </p:cNvSpPr>
          <p:nvPr/>
        </p:nvSpPr>
        <p:spPr>
          <a:xfrm>
            <a:off x="182880" y="3899947"/>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b="1" dirty="0">
                <a:latin typeface="Georgia" panose="02040502050405020303" pitchFamily="18" charset="0"/>
                <a:cs typeface="Arial" panose="020B0604020202020204" pitchFamily="34" charset="0"/>
              </a:rPr>
              <a:t> “Likelihood of Recommending 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b="1" dirty="0">
                <a:solidFill>
                  <a:schemeClr val="accent2">
                    <a:lumMod val="75000"/>
                  </a:schemeClr>
                </a:solidFill>
                <a:latin typeface="Georgia" panose="02040502050405020303" pitchFamily="18" charset="0"/>
                <a:cs typeface="Arial" panose="020B0604020202020204" pitchFamily="34" charset="0"/>
              </a:rPr>
              <a:t>98.17</a:t>
            </a:r>
          </a:p>
          <a:p>
            <a:pPr>
              <a:spcBef>
                <a:spcPts val="0"/>
              </a:spcBef>
            </a:pPr>
            <a:endParaRPr lang="en-US" sz="1800" b="1" dirty="0">
              <a:latin typeface="Georgia" panose="02040502050405020303" pitchFamily="18" charset="0"/>
              <a:cs typeface="Arial" panose="020B0604020202020204" pitchFamily="34" charset="0"/>
            </a:endParaRPr>
          </a:p>
        </p:txBody>
      </p:sp>
      <p:sp>
        <p:nvSpPr>
          <p:cNvPr id="12" name="Title 1">
            <a:extLst>
              <a:ext uri="{FF2B5EF4-FFF2-40B4-BE49-F238E27FC236}">
                <a16:creationId xmlns:a16="http://schemas.microsoft.com/office/drawing/2014/main" id="{8901BF94-6996-44B0-874F-8C368E35D498}"/>
              </a:ext>
            </a:extLst>
          </p:cNvPr>
          <p:cNvSpPr>
            <a:spLocks noGrp="1"/>
          </p:cNvSpPr>
          <p:nvPr>
            <p:ph type="ctrTitle"/>
          </p:nvPr>
        </p:nvSpPr>
        <p:spPr>
          <a:xfrm>
            <a:off x="0" y="1942229"/>
            <a:ext cx="9144000" cy="1039697"/>
          </a:xfrm>
        </p:spPr>
        <p:txBody>
          <a:bodyPr>
            <a:noAutofit/>
          </a:bodyPr>
          <a:lstStyle/>
          <a:p>
            <a:r>
              <a:rPr lang="en-US" sz="4400" b="1" dirty="0">
                <a:latin typeface="Georgia" panose="02040502050405020303" pitchFamily="18" charset="0"/>
                <a:cs typeface="Arial" panose="020B0604020202020204" pitchFamily="34" charset="0"/>
              </a:rPr>
              <a:t>Pediatric Specialties</a:t>
            </a:r>
            <a:br>
              <a:rPr lang="en-US" sz="3600" b="1" dirty="0">
                <a:latin typeface="Georgia" panose="02040502050405020303" pitchFamily="18" charset="0"/>
                <a:cs typeface="Arial" panose="020B0604020202020204" pitchFamily="34" charset="0"/>
              </a:rPr>
            </a:br>
            <a:r>
              <a:rPr lang="en-US" sz="2800" dirty="0">
                <a:latin typeface="Georgia" panose="02040502050405020303" pitchFamily="18" charset="0"/>
                <a:cs typeface="Arial" panose="020B0604020202020204" pitchFamily="34" charset="0"/>
              </a:rPr>
              <a:t>at Westgate</a:t>
            </a:r>
            <a:endParaRPr lang="en-US" sz="3600" dirty="0">
              <a:latin typeface="Georgia" panose="02040502050405020303" pitchFamily="18" charset="0"/>
              <a:cs typeface="Arial" panose="020B0604020202020204" pitchFamily="34" charset="0"/>
            </a:endParaRPr>
          </a:p>
        </p:txBody>
      </p:sp>
      <p:sp>
        <p:nvSpPr>
          <p:cNvPr id="13" name="Subtitle 2">
            <a:extLst>
              <a:ext uri="{FF2B5EF4-FFF2-40B4-BE49-F238E27FC236}">
                <a16:creationId xmlns:a16="http://schemas.microsoft.com/office/drawing/2014/main" id="{ABDFF25D-E3AE-4443-8C4D-DF6DA2B058E9}"/>
              </a:ext>
            </a:extLst>
          </p:cNvPr>
          <p:cNvSpPr txBox="1">
            <a:spLocks/>
          </p:cNvSpPr>
          <p:nvPr/>
        </p:nvSpPr>
        <p:spPr>
          <a:xfrm>
            <a:off x="7862" y="4963894"/>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a:t>
            </a:r>
            <a:r>
              <a:rPr lang="en-US" sz="2000" dirty="0">
                <a:latin typeface="Georgia" panose="02040502050405020303" pitchFamily="18" charset="0"/>
                <a:cs typeface="Arial" panose="020B0604020202020204" pitchFamily="34" charset="0"/>
              </a:rPr>
              <a:t> quarter of the 2020-2021 fiscal year </a:t>
            </a:r>
          </a:p>
        </p:txBody>
      </p:sp>
    </p:spTree>
    <p:extLst>
      <p:ext uri="{BB962C8B-B14F-4D97-AF65-F5344CB8AC3E}">
        <p14:creationId xmlns:p14="http://schemas.microsoft.com/office/powerpoint/2010/main" val="4141825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4" name="Title 1">
            <a:extLst>
              <a:ext uri="{FF2B5EF4-FFF2-40B4-BE49-F238E27FC236}">
                <a16:creationId xmlns:a16="http://schemas.microsoft.com/office/drawing/2014/main" id="{12040BB6-717C-4850-A033-9D126474B371}"/>
              </a:ext>
            </a:extLst>
          </p:cNvPr>
          <p:cNvSpPr>
            <a:spLocks noGrp="1"/>
          </p:cNvSpPr>
          <p:nvPr>
            <p:ph type="ctrTitle"/>
          </p:nvPr>
        </p:nvSpPr>
        <p:spPr>
          <a:xfrm>
            <a:off x="0" y="5907034"/>
            <a:ext cx="9144000" cy="1030393"/>
          </a:xfrm>
        </p:spPr>
        <p:txBody>
          <a:bodyPr>
            <a:noAutofit/>
          </a:bodyPr>
          <a:lstStyle/>
          <a:p>
            <a:r>
              <a:rPr lang="en-US" sz="5400" b="1" dirty="0">
                <a:latin typeface="Georgia"/>
                <a:cs typeface="Arial"/>
              </a:rPr>
              <a:t>Patient Experience </a:t>
            </a:r>
            <a:br>
              <a:rPr lang="en-US" sz="5400" b="1" dirty="0">
                <a:latin typeface="Georgia"/>
                <a:cs typeface="Arial"/>
              </a:rPr>
            </a:br>
            <a:r>
              <a:rPr lang="en-US" sz="5400" b="1" dirty="0">
                <a:latin typeface="Georgia"/>
                <a:cs typeface="Arial"/>
              </a:rPr>
              <a:t>3</a:t>
            </a:r>
            <a:r>
              <a:rPr lang="en-US" sz="5400" b="1" baseline="30000" dirty="0">
                <a:latin typeface="Georgia"/>
                <a:cs typeface="Arial"/>
              </a:rPr>
              <a:t>rd</a:t>
            </a:r>
            <a:r>
              <a:rPr lang="en-US" sz="5400" b="1" dirty="0">
                <a:latin typeface="Georgia"/>
                <a:cs typeface="Arial"/>
              </a:rPr>
              <a:t>  Quarter </a:t>
            </a:r>
            <a:br>
              <a:rPr lang="en-US" sz="5400" b="1" dirty="0">
                <a:latin typeface="Georgia"/>
                <a:cs typeface="Arial"/>
              </a:rPr>
            </a:br>
            <a:r>
              <a:rPr lang="en-US" sz="5400" b="1" dirty="0">
                <a:latin typeface="Georgia"/>
                <a:cs typeface="Arial"/>
              </a:rPr>
              <a:t>Practice Champion </a:t>
            </a:r>
            <a:br>
              <a:rPr lang="en-US" sz="4400" b="1" dirty="0">
                <a:latin typeface="Georgia"/>
                <a:cs typeface="Arial"/>
              </a:rPr>
            </a:br>
            <a:endParaRPr lang="en-US" sz="7200" b="1" dirty="0">
              <a:latin typeface="Georgia"/>
              <a:cs typeface="Arial"/>
            </a:endParaRPr>
          </a:p>
        </p:txBody>
      </p:sp>
      <p:pic>
        <p:nvPicPr>
          <p:cNvPr id="8" name="Picture 7">
            <a:extLst>
              <a:ext uri="{FF2B5EF4-FFF2-40B4-BE49-F238E27FC236}">
                <a16:creationId xmlns:a16="http://schemas.microsoft.com/office/drawing/2014/main" id="{C2CE0E4F-E5C7-412E-8068-E77A530C2D19}"/>
              </a:ext>
            </a:extLst>
          </p:cNvPr>
          <p:cNvPicPr>
            <a:picLocks noChangeAspect="1"/>
          </p:cNvPicPr>
          <p:nvPr/>
        </p:nvPicPr>
        <p:blipFill>
          <a:blip r:embed="rId4"/>
          <a:stretch>
            <a:fillRect/>
          </a:stretch>
        </p:blipFill>
        <p:spPr>
          <a:xfrm>
            <a:off x="2897459" y="892159"/>
            <a:ext cx="3349082" cy="2247606"/>
          </a:xfrm>
          <a:prstGeom prst="rect">
            <a:avLst/>
          </a:prstGeom>
        </p:spPr>
      </p:pic>
    </p:spTree>
    <p:extLst>
      <p:ext uri="{BB962C8B-B14F-4D97-AF65-F5344CB8AC3E}">
        <p14:creationId xmlns:p14="http://schemas.microsoft.com/office/powerpoint/2010/main" val="34619135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pic>
        <p:nvPicPr>
          <p:cNvPr id="9" name="Picture 8">
            <a:extLst>
              <a:ext uri="{FF2B5EF4-FFF2-40B4-BE49-F238E27FC236}">
                <a16:creationId xmlns:a16="http://schemas.microsoft.com/office/drawing/2014/main" id="{26351D87-F7D7-B74A-9DF5-AB26929D783D}"/>
              </a:ext>
            </a:extLst>
          </p:cNvPr>
          <p:cNvPicPr>
            <a:picLocks noChangeAspect="1"/>
          </p:cNvPicPr>
          <p:nvPr/>
        </p:nvPicPr>
        <p:blipFill>
          <a:blip r:embed="rId3"/>
          <a:stretch>
            <a:fillRect/>
          </a:stretch>
        </p:blipFill>
        <p:spPr>
          <a:xfrm>
            <a:off x="-42864" y="-113070"/>
            <a:ext cx="4864895" cy="1613835"/>
          </a:xfrm>
          <a:prstGeom prst="rect">
            <a:avLst/>
          </a:prstGeom>
        </p:spPr>
      </p:pic>
      <p:sp>
        <p:nvSpPr>
          <p:cNvPr id="16" name="Title 1">
            <a:extLst>
              <a:ext uri="{FF2B5EF4-FFF2-40B4-BE49-F238E27FC236}">
                <a16:creationId xmlns:a16="http://schemas.microsoft.com/office/drawing/2014/main" id="{EE4A0A1A-7E15-4D93-AEDE-C5C7161AE53B}"/>
              </a:ext>
            </a:extLst>
          </p:cNvPr>
          <p:cNvSpPr>
            <a:spLocks noGrp="1"/>
          </p:cNvSpPr>
          <p:nvPr>
            <p:ph type="ctrTitle"/>
          </p:nvPr>
        </p:nvSpPr>
        <p:spPr>
          <a:xfrm>
            <a:off x="-1" y="2141879"/>
            <a:ext cx="9144000" cy="1039697"/>
          </a:xfrm>
        </p:spPr>
        <p:txBody>
          <a:bodyPr>
            <a:noAutofit/>
          </a:bodyPr>
          <a:lstStyle/>
          <a:p>
            <a:r>
              <a:rPr lang="en-US" sz="4400" b="1" dirty="0">
                <a:latin typeface="Georgia" panose="02040502050405020303" pitchFamily="18" charset="0"/>
                <a:cs typeface="Arial" panose="020B0604020202020204" pitchFamily="34" charset="0"/>
              </a:rPr>
              <a:t>Vascular Surgery</a:t>
            </a:r>
            <a:br>
              <a:rPr lang="en-US" sz="4400" b="1" dirty="0">
                <a:latin typeface="Georgia" panose="02040502050405020303" pitchFamily="18" charset="0"/>
                <a:cs typeface="Arial" panose="020B0604020202020204" pitchFamily="34" charset="0"/>
              </a:rPr>
            </a:br>
            <a:r>
              <a:rPr lang="en-US" sz="3200" dirty="0">
                <a:latin typeface="Georgia" panose="02040502050405020303" pitchFamily="18" charset="0"/>
                <a:cs typeface="Arial" panose="020B0604020202020204" pitchFamily="34" charset="0"/>
              </a:rPr>
              <a:t>at Westover Hills</a:t>
            </a:r>
          </a:p>
        </p:txBody>
      </p:sp>
      <p:sp>
        <p:nvSpPr>
          <p:cNvPr id="17" name="Subtitle 2">
            <a:extLst>
              <a:ext uri="{FF2B5EF4-FFF2-40B4-BE49-F238E27FC236}">
                <a16:creationId xmlns:a16="http://schemas.microsoft.com/office/drawing/2014/main" id="{FD3F1170-0FF5-49CC-AD6D-9F4F41AB13A8}"/>
              </a:ext>
            </a:extLst>
          </p:cNvPr>
          <p:cNvSpPr>
            <a:spLocks noGrp="1"/>
          </p:cNvSpPr>
          <p:nvPr>
            <p:ph type="subTitle" idx="1"/>
          </p:nvPr>
        </p:nvSpPr>
        <p:spPr>
          <a:xfrm>
            <a:off x="-21433" y="3232114"/>
            <a:ext cx="9186864" cy="334017"/>
          </a:xfrm>
        </p:spPr>
        <p:txBody>
          <a:bodyPr>
            <a:normAutofit/>
          </a:bodyPr>
          <a:lstStyle/>
          <a:p>
            <a:r>
              <a:rPr lang="en-US" sz="1600" dirty="0">
                <a:latin typeface="Georgia" panose="02040502050405020303" pitchFamily="18" charset="0"/>
                <a:cs typeface="Arial" panose="020B0604020202020204" pitchFamily="34" charset="0"/>
              </a:rPr>
              <a:t>as the</a:t>
            </a:r>
            <a:endParaRPr lang="en-US" sz="1600" u="sng" dirty="0">
              <a:latin typeface="Georgia" panose="02040502050405020303" pitchFamily="18" charset="0"/>
              <a:cs typeface="Arial" panose="020B0604020202020204" pitchFamily="34" charset="0"/>
            </a:endParaRPr>
          </a:p>
        </p:txBody>
      </p:sp>
      <p:sp>
        <p:nvSpPr>
          <p:cNvPr id="19" name="Subtitle 2">
            <a:extLst>
              <a:ext uri="{FF2B5EF4-FFF2-40B4-BE49-F238E27FC236}">
                <a16:creationId xmlns:a16="http://schemas.microsoft.com/office/drawing/2014/main" id="{62704CC1-0A7D-4C0E-AF2F-FB40F018D011}"/>
              </a:ext>
            </a:extLst>
          </p:cNvPr>
          <p:cNvSpPr txBox="1">
            <a:spLocks/>
          </p:cNvSpPr>
          <p:nvPr/>
        </p:nvSpPr>
        <p:spPr>
          <a:xfrm>
            <a:off x="1820970" y="1049053"/>
            <a:ext cx="5502059" cy="952586"/>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000" dirty="0">
                <a:solidFill>
                  <a:schemeClr val="accent2">
                    <a:lumMod val="50000"/>
                  </a:schemeClr>
                </a:solidFill>
                <a:latin typeface="Georgia" panose="02040502050405020303" pitchFamily="18" charset="0"/>
                <a:cs typeface="Arial" panose="020B0604020202020204" pitchFamily="34" charset="0"/>
              </a:rPr>
              <a:t>UT Health Physicians</a:t>
            </a:r>
          </a:p>
          <a:p>
            <a:r>
              <a:rPr lang="en-US" dirty="0">
                <a:solidFill>
                  <a:schemeClr val="accent2">
                    <a:lumMod val="50000"/>
                  </a:schemeClr>
                </a:solidFill>
                <a:latin typeface="Georgia" panose="02040502050405020303" pitchFamily="18" charset="0"/>
                <a:cs typeface="Arial" panose="020B0604020202020204" pitchFamily="34" charset="0"/>
              </a:rPr>
              <a:t>recognizes</a:t>
            </a:r>
          </a:p>
        </p:txBody>
      </p:sp>
      <p:sp>
        <p:nvSpPr>
          <p:cNvPr id="22" name="Subtitle 2">
            <a:extLst>
              <a:ext uri="{FF2B5EF4-FFF2-40B4-BE49-F238E27FC236}">
                <a16:creationId xmlns:a16="http://schemas.microsoft.com/office/drawing/2014/main" id="{2CC4E953-D1FE-4288-82D0-872F9973D628}"/>
              </a:ext>
            </a:extLst>
          </p:cNvPr>
          <p:cNvSpPr txBox="1">
            <a:spLocks/>
          </p:cNvSpPr>
          <p:nvPr/>
        </p:nvSpPr>
        <p:spPr>
          <a:xfrm>
            <a:off x="-21433" y="3584343"/>
            <a:ext cx="9186864" cy="139542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3400" b="1" dirty="0">
                <a:solidFill>
                  <a:schemeClr val="accent2">
                    <a:lumMod val="75000"/>
                  </a:schemeClr>
                </a:solidFill>
                <a:latin typeface="Georgia" panose="02040502050405020303" pitchFamily="18" charset="0"/>
                <a:cs typeface="Arial" panose="020B0604020202020204" pitchFamily="34" charset="0"/>
              </a:rPr>
              <a:t>Patient Experience Practice Champion</a:t>
            </a:r>
          </a:p>
        </p:txBody>
      </p:sp>
      <p:sp>
        <p:nvSpPr>
          <p:cNvPr id="14" name="Subtitle 2">
            <a:extLst>
              <a:ext uri="{FF2B5EF4-FFF2-40B4-BE49-F238E27FC236}">
                <a16:creationId xmlns:a16="http://schemas.microsoft.com/office/drawing/2014/main" id="{A63CDDAA-2C28-483A-BBE7-97D9AC48556E}"/>
              </a:ext>
            </a:extLst>
          </p:cNvPr>
          <p:cNvSpPr txBox="1">
            <a:spLocks/>
          </p:cNvSpPr>
          <p:nvPr/>
        </p:nvSpPr>
        <p:spPr>
          <a:xfrm>
            <a:off x="112871" y="4358218"/>
            <a:ext cx="8918256"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b="1" dirty="0">
                <a:latin typeface="Georgia" panose="02040502050405020303" pitchFamily="18" charset="0"/>
                <a:cs typeface="Arial" panose="020B0604020202020204" pitchFamily="34" charset="0"/>
              </a:rPr>
              <a:t> </a:t>
            </a:r>
            <a:r>
              <a:rPr lang="en-US" b="1" dirty="0">
                <a:latin typeface="Georgia" panose="02040502050405020303" pitchFamily="18" charset="0"/>
                <a:cs typeface="Arial" panose="020B0604020202020204" pitchFamily="34" charset="0"/>
              </a:rPr>
              <a:t>“</a:t>
            </a:r>
            <a:r>
              <a:rPr lang="en-US" sz="2400" b="1" dirty="0">
                <a:latin typeface="Georgia" panose="02040502050405020303" pitchFamily="18" charset="0"/>
                <a:cs typeface="Arial" panose="020B0604020202020204" pitchFamily="34" charset="0"/>
              </a:rPr>
              <a:t>Likelihood of Recommending </a:t>
            </a:r>
            <a:r>
              <a:rPr lang="en-US" b="1" dirty="0">
                <a:latin typeface="Georgia" panose="02040502050405020303" pitchFamily="18" charset="0"/>
                <a:cs typeface="Arial" panose="020B0604020202020204" pitchFamily="34" charset="0"/>
              </a:rPr>
              <a:t>Provider’s Office” </a:t>
            </a:r>
          </a:p>
          <a:p>
            <a:pPr>
              <a:spcBef>
                <a:spcPts val="0"/>
              </a:spcBef>
            </a:pPr>
            <a:r>
              <a:rPr lang="en-US" b="1" dirty="0">
                <a:latin typeface="Georgia" panose="02040502050405020303" pitchFamily="18" charset="0"/>
                <a:cs typeface="Arial" panose="020B0604020202020204" pitchFamily="34" charset="0"/>
              </a:rPr>
              <a:t>Patient Score of </a:t>
            </a:r>
            <a:r>
              <a:rPr lang="en-US" sz="2800" b="1" dirty="0">
                <a:solidFill>
                  <a:schemeClr val="accent2">
                    <a:lumMod val="75000"/>
                  </a:schemeClr>
                </a:solidFill>
                <a:latin typeface="Georgia" panose="02040502050405020303" pitchFamily="18" charset="0"/>
                <a:cs typeface="Arial" panose="020B0604020202020204" pitchFamily="34" charset="0"/>
              </a:rPr>
              <a:t>98.33</a:t>
            </a:r>
            <a:endParaRPr lang="en-US" b="1" dirty="0">
              <a:solidFill>
                <a:schemeClr val="accent2">
                  <a:lumMod val="75000"/>
                </a:schemeClr>
              </a:solidFill>
              <a:latin typeface="Georgia" panose="02040502050405020303" pitchFamily="18" charset="0"/>
              <a:cs typeface="Arial" panose="020B0604020202020204" pitchFamily="34" charset="0"/>
            </a:endParaRPr>
          </a:p>
          <a:p>
            <a:pPr>
              <a:spcBef>
                <a:spcPts val="0"/>
              </a:spcBef>
            </a:pPr>
            <a:endParaRPr lang="en-US" sz="1600" b="1" dirty="0">
              <a:latin typeface="Georgia" panose="02040502050405020303" pitchFamily="18" charset="0"/>
              <a:cs typeface="Arial" panose="020B0604020202020204" pitchFamily="34" charset="0"/>
            </a:endParaRPr>
          </a:p>
        </p:txBody>
      </p:sp>
      <p:sp>
        <p:nvSpPr>
          <p:cNvPr id="20" name="Subtitle 2">
            <a:extLst>
              <a:ext uri="{FF2B5EF4-FFF2-40B4-BE49-F238E27FC236}">
                <a16:creationId xmlns:a16="http://schemas.microsoft.com/office/drawing/2014/main" id="{CDA0B183-899D-495C-8322-58947C888C7B}"/>
              </a:ext>
            </a:extLst>
          </p:cNvPr>
          <p:cNvSpPr txBox="1">
            <a:spLocks/>
          </p:cNvSpPr>
          <p:nvPr/>
        </p:nvSpPr>
        <p:spPr>
          <a:xfrm>
            <a:off x="0" y="5337665"/>
            <a:ext cx="9143999" cy="43716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for the 3</a:t>
            </a:r>
            <a:r>
              <a:rPr lang="en-US" sz="2000" baseline="30000" dirty="0">
                <a:latin typeface="Georgia" panose="02040502050405020303" pitchFamily="18" charset="0"/>
                <a:cs typeface="Arial" panose="020B0604020202020204" pitchFamily="34" charset="0"/>
              </a:rPr>
              <a:t>rd  </a:t>
            </a:r>
            <a:r>
              <a:rPr lang="en-US" sz="2000" dirty="0">
                <a:latin typeface="Georgia" panose="02040502050405020303" pitchFamily="18" charset="0"/>
                <a:cs typeface="Arial" panose="020B0604020202020204" pitchFamily="34" charset="0"/>
              </a:rPr>
              <a:t>quarter of the 2020-2021 fiscal year </a:t>
            </a:r>
          </a:p>
        </p:txBody>
      </p:sp>
    </p:spTree>
    <p:extLst>
      <p:ext uri="{BB962C8B-B14F-4D97-AF65-F5344CB8AC3E}">
        <p14:creationId xmlns:p14="http://schemas.microsoft.com/office/powerpoint/2010/main" val="19390332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2"/>
          <a:stretch>
            <a:fillRect/>
          </a:stretch>
        </p:blipFill>
        <p:spPr>
          <a:xfrm>
            <a:off x="0" y="6422231"/>
            <a:ext cx="9144000" cy="442912"/>
          </a:xfrm>
          <a:prstGeom prst="rect">
            <a:avLst/>
          </a:prstGeom>
        </p:spPr>
      </p:pic>
      <p:sp>
        <p:nvSpPr>
          <p:cNvPr id="18" name="Title 1">
            <a:extLst>
              <a:ext uri="{FF2B5EF4-FFF2-40B4-BE49-F238E27FC236}">
                <a16:creationId xmlns:a16="http://schemas.microsoft.com/office/drawing/2014/main" id="{785BAD19-607A-458E-8E6B-2001CA1BFD45}"/>
              </a:ext>
            </a:extLst>
          </p:cNvPr>
          <p:cNvSpPr>
            <a:spLocks noGrp="1"/>
          </p:cNvSpPr>
          <p:nvPr>
            <p:ph type="ctrTitle"/>
          </p:nvPr>
        </p:nvSpPr>
        <p:spPr>
          <a:xfrm>
            <a:off x="0" y="2958301"/>
            <a:ext cx="9144000" cy="1554522"/>
          </a:xfrm>
        </p:spPr>
        <p:txBody>
          <a:bodyPr>
            <a:noAutofit/>
          </a:bodyPr>
          <a:lstStyle/>
          <a:p>
            <a:r>
              <a:rPr lang="en-US" sz="5400" dirty="0">
                <a:latin typeface="Georgia" panose="02040502050405020303" pitchFamily="18" charset="0"/>
              </a:rPr>
              <a:t>Congratulations &amp; </a:t>
            </a:r>
            <a:br>
              <a:rPr lang="en-US" sz="5400" dirty="0">
                <a:latin typeface="Georgia" panose="02040502050405020303" pitchFamily="18" charset="0"/>
              </a:rPr>
            </a:br>
            <a:r>
              <a:rPr lang="en-US" sz="5400" dirty="0">
                <a:latin typeface="Georgia" panose="02040502050405020303" pitchFamily="18" charset="0"/>
              </a:rPr>
              <a:t>Thank You</a:t>
            </a:r>
            <a:br>
              <a:rPr lang="en-US" sz="5400" dirty="0">
                <a:latin typeface="Georgia" panose="02040502050405020303" pitchFamily="18" charset="0"/>
              </a:rPr>
            </a:br>
            <a:r>
              <a:rPr lang="en-US" sz="5400" dirty="0">
                <a:latin typeface="Georgia" panose="02040502050405020303" pitchFamily="18" charset="0"/>
              </a:rPr>
              <a:t>Patient Experience Champions!!!</a:t>
            </a:r>
            <a:endParaRPr lang="en-US" sz="5400" dirty="0">
              <a:latin typeface="Georgia" panose="02040502050405020303" pitchFamily="18" charset="0"/>
              <a:cs typeface="Arial" panose="020B0604020202020204" pitchFamily="34" charset="0"/>
            </a:endParaRPr>
          </a:p>
        </p:txBody>
      </p:sp>
    </p:spTree>
    <p:extLst>
      <p:ext uri="{BB962C8B-B14F-4D97-AF65-F5344CB8AC3E}">
        <p14:creationId xmlns:p14="http://schemas.microsoft.com/office/powerpoint/2010/main" val="499860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a:bodyPr>
          <a:lstStyle/>
          <a:p>
            <a:r>
              <a:rPr lang="en-US" sz="4000" dirty="0">
                <a:latin typeface="Georgia" panose="02040502050405020303" pitchFamily="18" charset="0"/>
              </a:rPr>
              <a:t>Jay Ferrell, MD</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Otolaryngology: Head and Neck Surgery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491819"/>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707374" y="145456"/>
            <a:ext cx="1978226" cy="1957619"/>
          </a:xfrm>
          <a:prstGeom prst="rect">
            <a:avLst/>
          </a:prstGeom>
        </p:spPr>
      </p:pic>
    </p:spTree>
    <p:extLst>
      <p:ext uri="{BB962C8B-B14F-4D97-AF65-F5344CB8AC3E}">
        <p14:creationId xmlns:p14="http://schemas.microsoft.com/office/powerpoint/2010/main" val="7559803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2"/>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3"/>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4"/>
          <a:stretch>
            <a:fillRect/>
          </a:stretch>
        </p:blipFill>
        <p:spPr>
          <a:xfrm>
            <a:off x="6895929" y="5388112"/>
            <a:ext cx="1923820" cy="662938"/>
          </a:xfrm>
          <a:prstGeom prst="rect">
            <a:avLst/>
          </a:prstGeom>
        </p:spPr>
      </p:pic>
      <p:sp>
        <p:nvSpPr>
          <p:cNvPr id="9" name="Title 8">
            <a:extLst>
              <a:ext uri="{FF2B5EF4-FFF2-40B4-BE49-F238E27FC236}">
                <a16:creationId xmlns:a16="http://schemas.microsoft.com/office/drawing/2014/main" id="{F8A6C336-E327-4530-BB99-F5C16D87C352}"/>
              </a:ext>
            </a:extLst>
          </p:cNvPr>
          <p:cNvSpPr>
            <a:spLocks noGrp="1"/>
          </p:cNvSpPr>
          <p:nvPr>
            <p:ph type="ctrTitle"/>
          </p:nvPr>
        </p:nvSpPr>
        <p:spPr>
          <a:xfrm>
            <a:off x="561968" y="2450971"/>
            <a:ext cx="7772400" cy="1415719"/>
          </a:xfrm>
        </p:spPr>
        <p:txBody>
          <a:bodyPr>
            <a:normAutofit/>
          </a:bodyPr>
          <a:lstStyle/>
          <a:p>
            <a:r>
              <a:rPr lang="en-US" dirty="0">
                <a:latin typeface="Georgia" panose="02040502050405020303" pitchFamily="18" charset="0"/>
              </a:rPr>
              <a:t>Closing Remarks </a:t>
            </a:r>
          </a:p>
        </p:txBody>
      </p:sp>
    </p:spTree>
    <p:extLst>
      <p:ext uri="{BB962C8B-B14F-4D97-AF65-F5344CB8AC3E}">
        <p14:creationId xmlns:p14="http://schemas.microsoft.com/office/powerpoint/2010/main" val="296208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rmAutofit fontScale="90000"/>
          </a:bodyPr>
          <a:lstStyle/>
          <a:p>
            <a:r>
              <a:rPr lang="en-US" sz="4000" dirty="0">
                <a:latin typeface="Georgia" panose="02040502050405020303" pitchFamily="18" charset="0"/>
              </a:rPr>
              <a:t>Christian Stallworth, MD</a:t>
            </a: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Otolaryngology: Head and Neck Surgery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487" y="3491819"/>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his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4"/>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5"/>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6"/>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7"/>
          <a:srcRect/>
          <a:stretch/>
        </p:blipFill>
        <p:spPr>
          <a:xfrm>
            <a:off x="3595093" y="290522"/>
            <a:ext cx="1953814" cy="1771459"/>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1639290221"/>
              </p:ext>
            </p:extLst>
          </p:nvPr>
        </p:nvGraphicFramePr>
        <p:xfrm>
          <a:off x="549666" y="366927"/>
          <a:ext cx="1933361" cy="1913222"/>
        </p:xfrm>
        <a:graphic>
          <a:graphicData uri="http://schemas.openxmlformats.org/presentationml/2006/ole">
            <mc:AlternateContent xmlns:mc="http://schemas.openxmlformats.org/markup-compatibility/2006">
              <mc:Choice xmlns:v="urn:schemas-microsoft-com:vml" Requires="v">
                <p:oleObj spid="_x0000_s1026" name="Bitmap Image" r:id="rId8" imgW="914400" imgH="905040" progId="Paint.Picture">
                  <p:embed/>
                </p:oleObj>
              </mc:Choice>
              <mc:Fallback>
                <p:oleObj name="Bitmap Image" r:id="rId8" imgW="914400" imgH="905040" progId="Paint.Picture">
                  <p:embed/>
                  <p:pic>
                    <p:nvPicPr>
                      <p:cNvPr id="0" name=""/>
                      <p:cNvPicPr/>
                      <p:nvPr/>
                    </p:nvPicPr>
                    <p:blipFill>
                      <a:blip r:embed="rId9"/>
                      <a:stretch>
                        <a:fillRect/>
                      </a:stretch>
                    </p:blipFill>
                    <p:spPr>
                      <a:xfrm>
                        <a:off x="549666" y="366927"/>
                        <a:ext cx="1933361" cy="1913222"/>
                      </a:xfrm>
                      <a:prstGeom prst="rect">
                        <a:avLst/>
                      </a:prstGeom>
                    </p:spPr>
                  </p:pic>
                </p:oleObj>
              </mc:Fallback>
            </mc:AlternateContent>
          </a:graphicData>
        </a:graphic>
      </p:graphicFrame>
    </p:spTree>
    <p:extLst>
      <p:ext uri="{BB962C8B-B14F-4D97-AF65-F5344CB8AC3E}">
        <p14:creationId xmlns:p14="http://schemas.microsoft.com/office/powerpoint/2010/main" val="2867433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3600" dirty="0">
                <a:latin typeface="Georgia" panose="02040502050405020303" pitchFamily="18" charset="0"/>
              </a:rPr>
              <a:t>Virginia Kaklamani, MD</a:t>
            </a:r>
            <a:endParaRPr lang="en-US" sz="2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229612"/>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Oncology</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26816" y="3498477"/>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pic>
        <p:nvPicPr>
          <p:cNvPr id="3" name="Picture 2"/>
          <p:cNvPicPr>
            <a:picLocks noChangeAspect="1"/>
          </p:cNvPicPr>
          <p:nvPr/>
        </p:nvPicPr>
        <p:blipFill>
          <a:blip r:embed="rId7"/>
          <a:stretch>
            <a:fillRect/>
          </a:stretch>
        </p:blipFill>
        <p:spPr>
          <a:xfrm>
            <a:off x="422362" y="290521"/>
            <a:ext cx="1953813" cy="1874871"/>
          </a:xfrm>
          <a:prstGeom prst="rect">
            <a:avLst/>
          </a:prstGeom>
        </p:spPr>
      </p:pic>
    </p:spTree>
    <p:extLst>
      <p:ext uri="{BB962C8B-B14F-4D97-AF65-F5344CB8AC3E}">
        <p14:creationId xmlns:p14="http://schemas.microsoft.com/office/powerpoint/2010/main" val="2391303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4000" dirty="0">
                <a:latin typeface="Georgia" panose="02040502050405020303" pitchFamily="18" charset="0"/>
              </a:rPr>
              <a:t>Beth Welch, RN, </a:t>
            </a:r>
            <a:r>
              <a:rPr lang="en-US" sz="4000" dirty="0" err="1">
                <a:latin typeface="Georgia" panose="02040502050405020303" pitchFamily="18" charset="0"/>
              </a:rPr>
              <a:t>OCN</a:t>
            </a:r>
            <a:endParaRPr lang="en-US" sz="24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7" y="2404977"/>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Mays Cancer Center </a:t>
            </a:r>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696948" y="3544025"/>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471261" y="320793"/>
            <a:ext cx="1953814" cy="1771459"/>
          </a:xfrm>
          <a:prstGeom prst="rect">
            <a:avLst/>
          </a:prstGeom>
        </p:spPr>
      </p:pic>
      <p:pic>
        <p:nvPicPr>
          <p:cNvPr id="4" name="Picture 3">
            <a:extLst>
              <a:ext uri="{FF2B5EF4-FFF2-40B4-BE49-F238E27FC236}">
                <a16:creationId xmlns:a16="http://schemas.microsoft.com/office/drawing/2014/main" id="{5D549EBD-4B60-4C1B-880B-23D3D9D0B94E}"/>
              </a:ext>
            </a:extLst>
          </p:cNvPr>
          <p:cNvPicPr>
            <a:picLocks noChangeAspect="1"/>
          </p:cNvPicPr>
          <p:nvPr/>
        </p:nvPicPr>
        <p:blipFill>
          <a:blip r:embed="rId7"/>
          <a:stretch>
            <a:fillRect/>
          </a:stretch>
        </p:blipFill>
        <p:spPr>
          <a:xfrm>
            <a:off x="243839" y="233276"/>
            <a:ext cx="1789352" cy="1771458"/>
          </a:xfrm>
          <a:prstGeom prst="rect">
            <a:avLst/>
          </a:prstGeom>
        </p:spPr>
      </p:pic>
    </p:spTree>
    <p:extLst>
      <p:ext uri="{BB962C8B-B14F-4D97-AF65-F5344CB8AC3E}">
        <p14:creationId xmlns:p14="http://schemas.microsoft.com/office/powerpoint/2010/main" val="199862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D5A2-49DB-2349-A6A9-A62C55A226F8}"/>
              </a:ext>
            </a:extLst>
          </p:cNvPr>
          <p:cNvSpPr>
            <a:spLocks noGrp="1"/>
          </p:cNvSpPr>
          <p:nvPr>
            <p:ph type="ctrTitle"/>
          </p:nvPr>
        </p:nvSpPr>
        <p:spPr>
          <a:xfrm>
            <a:off x="1820968" y="2678772"/>
            <a:ext cx="5502059" cy="688219"/>
          </a:xfrm>
        </p:spPr>
        <p:txBody>
          <a:bodyPr>
            <a:noAutofit/>
          </a:bodyPr>
          <a:lstStyle/>
          <a:p>
            <a:r>
              <a:rPr lang="en-US" sz="3600" dirty="0">
                <a:latin typeface="Georgia" panose="02040502050405020303" pitchFamily="18" charset="0"/>
              </a:rPr>
              <a:t>Allyson Pratka, </a:t>
            </a:r>
            <a:r>
              <a:rPr lang="en-US" sz="3600" dirty="0" err="1">
                <a:latin typeface="Georgia" panose="02040502050405020303" pitchFamily="18" charset="0"/>
              </a:rPr>
              <a:t>AuD</a:t>
            </a:r>
            <a:endParaRPr lang="en-US" sz="2000" dirty="0">
              <a:latin typeface="Georgia" panose="02040502050405020303" pitchFamily="18" charset="0"/>
            </a:endParaRPr>
          </a:p>
        </p:txBody>
      </p:sp>
      <p:sp>
        <p:nvSpPr>
          <p:cNvPr id="6" name="Subtitle 2">
            <a:extLst>
              <a:ext uri="{FF2B5EF4-FFF2-40B4-BE49-F238E27FC236}">
                <a16:creationId xmlns:a16="http://schemas.microsoft.com/office/drawing/2014/main" id="{5D326F66-DDF7-7544-B72A-4A1720339469}"/>
              </a:ext>
            </a:extLst>
          </p:cNvPr>
          <p:cNvSpPr txBox="1">
            <a:spLocks/>
          </p:cNvSpPr>
          <p:nvPr/>
        </p:nvSpPr>
        <p:spPr>
          <a:xfrm>
            <a:off x="1820969" y="2229612"/>
            <a:ext cx="5502059" cy="3507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a:solidFill>
                  <a:schemeClr val="accent2">
                    <a:lumMod val="75000"/>
                  </a:schemeClr>
                </a:solidFill>
                <a:latin typeface="Georgia" panose="02040502050405020303" pitchFamily="18" charset="0"/>
              </a:rPr>
              <a:t>Otolaryngology: Head and Neck Surgery</a:t>
            </a:r>
            <a:endParaRPr lang="en-US" sz="1600" dirty="0">
              <a:solidFill>
                <a:schemeClr val="accent2">
                  <a:lumMod val="75000"/>
                </a:schemeClr>
              </a:solidFill>
              <a:latin typeface="Georgia" panose="02040502050405020303" pitchFamily="18" charset="0"/>
              <a:cs typeface="Arial" panose="020B0604020202020204" pitchFamily="34" charset="0"/>
            </a:endParaRPr>
          </a:p>
          <a:p>
            <a:endParaRPr lang="en-US" sz="1600" dirty="0">
              <a:solidFill>
                <a:schemeClr val="accent2">
                  <a:lumMod val="75000"/>
                </a:schemeClr>
              </a:solidFill>
              <a:latin typeface="Georgia" panose="02040502050405020303" pitchFamily="18" charset="0"/>
              <a:cs typeface="Arial" panose="020B0604020202020204" pitchFamily="34" charset="0"/>
            </a:endParaRPr>
          </a:p>
        </p:txBody>
      </p:sp>
      <p:sp>
        <p:nvSpPr>
          <p:cNvPr id="7" name="Subtitle 2">
            <a:extLst>
              <a:ext uri="{FF2B5EF4-FFF2-40B4-BE49-F238E27FC236}">
                <a16:creationId xmlns:a16="http://schemas.microsoft.com/office/drawing/2014/main" id="{D5D0A08B-3917-A949-B7FF-5A4E8FCB1009}"/>
              </a:ext>
            </a:extLst>
          </p:cNvPr>
          <p:cNvSpPr txBox="1">
            <a:spLocks/>
          </p:cNvSpPr>
          <p:nvPr/>
        </p:nvSpPr>
        <p:spPr>
          <a:xfrm>
            <a:off x="1572012" y="3829934"/>
            <a:ext cx="5751015" cy="81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000" dirty="0">
                <a:latin typeface="Georgia" panose="02040502050405020303" pitchFamily="18" charset="0"/>
                <a:cs typeface="Arial" panose="020B0604020202020204" pitchFamily="34" charset="0"/>
              </a:rPr>
              <a:t>presented this </a:t>
            </a:r>
            <a:r>
              <a:rPr lang="en-US" sz="2000" b="1" dirty="0">
                <a:solidFill>
                  <a:schemeClr val="accent2">
                    <a:lumMod val="75000"/>
                  </a:schemeClr>
                </a:solidFill>
                <a:latin typeface="Georgia" panose="02040502050405020303" pitchFamily="18" charset="0"/>
                <a:cs typeface="Arial" panose="020B0604020202020204" pitchFamily="34" charset="0"/>
              </a:rPr>
              <a:t>Silver</a:t>
            </a:r>
            <a:r>
              <a:rPr lang="en-US" sz="2000" dirty="0">
                <a:latin typeface="Georgia" panose="02040502050405020303" pitchFamily="18" charset="0"/>
                <a:cs typeface="Arial" panose="020B0604020202020204" pitchFamily="34" charset="0"/>
              </a:rPr>
              <a:t> </a:t>
            </a:r>
            <a:r>
              <a:rPr lang="en-US" sz="2000" b="1" dirty="0">
                <a:solidFill>
                  <a:schemeClr val="accent2">
                    <a:lumMod val="75000"/>
                  </a:schemeClr>
                </a:solidFill>
                <a:latin typeface="Georgia" panose="02040502050405020303" pitchFamily="18" charset="0"/>
                <a:cs typeface="Arial" panose="020B0604020202020204" pitchFamily="34" charset="0"/>
              </a:rPr>
              <a:t>Star Award</a:t>
            </a:r>
            <a:r>
              <a:rPr lang="en-US" sz="2000" dirty="0">
                <a:solidFill>
                  <a:schemeClr val="accent2">
                    <a:lumMod val="75000"/>
                  </a:schemeClr>
                </a:solidFill>
                <a:latin typeface="Georgia" panose="02040502050405020303" pitchFamily="18" charset="0"/>
                <a:cs typeface="Arial" panose="020B0604020202020204" pitchFamily="34" charset="0"/>
              </a:rPr>
              <a:t> </a:t>
            </a:r>
            <a:r>
              <a:rPr lang="en-US" sz="2000" dirty="0">
                <a:latin typeface="Georgia" panose="02040502050405020303" pitchFamily="18" charset="0"/>
                <a:cs typeface="Arial" panose="020B0604020202020204" pitchFamily="34" charset="0"/>
              </a:rPr>
              <a:t>for excellent service to her patients and colleagues.</a:t>
            </a:r>
          </a:p>
        </p:txBody>
      </p:sp>
      <p:cxnSp>
        <p:nvCxnSpPr>
          <p:cNvPr id="8" name="Straight Connector 7">
            <a:extLst>
              <a:ext uri="{FF2B5EF4-FFF2-40B4-BE49-F238E27FC236}">
                <a16:creationId xmlns:a16="http://schemas.microsoft.com/office/drawing/2014/main" id="{D1BB7026-A184-CB49-9988-548E2D89A756}"/>
              </a:ext>
            </a:extLst>
          </p:cNvPr>
          <p:cNvCxnSpPr>
            <a:cxnSpLocks/>
          </p:cNvCxnSpPr>
          <p:nvPr/>
        </p:nvCxnSpPr>
        <p:spPr>
          <a:xfrm>
            <a:off x="1820969" y="3359510"/>
            <a:ext cx="5556862" cy="10025"/>
          </a:xfrm>
          <a:prstGeom prst="line">
            <a:avLst/>
          </a:prstGeom>
          <a:ln cmpd="sng">
            <a:prstDash val="sysDot"/>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8C4B5AF-3480-4E48-B2FC-8027B171C7F1}"/>
              </a:ext>
            </a:extLst>
          </p:cNvPr>
          <p:cNvPicPr>
            <a:picLocks noChangeAspect="1"/>
          </p:cNvPicPr>
          <p:nvPr/>
        </p:nvPicPr>
        <p:blipFill>
          <a:blip r:embed="rId3"/>
          <a:stretch>
            <a:fillRect/>
          </a:stretch>
        </p:blipFill>
        <p:spPr>
          <a:xfrm>
            <a:off x="4448168" y="-34476"/>
            <a:ext cx="4829175" cy="1415719"/>
          </a:xfrm>
          <a:prstGeom prst="rect">
            <a:avLst/>
          </a:prstGeom>
        </p:spPr>
      </p:pic>
      <p:pic>
        <p:nvPicPr>
          <p:cNvPr id="15" name="Picture 14">
            <a:extLst>
              <a:ext uri="{FF2B5EF4-FFF2-40B4-BE49-F238E27FC236}">
                <a16:creationId xmlns:a16="http://schemas.microsoft.com/office/drawing/2014/main" id="{FA16A5D1-A0B0-724F-9B51-5A212AC72116}"/>
              </a:ext>
            </a:extLst>
          </p:cNvPr>
          <p:cNvPicPr>
            <a:picLocks noChangeAspect="1"/>
          </p:cNvPicPr>
          <p:nvPr/>
        </p:nvPicPr>
        <p:blipFill>
          <a:blip r:embed="rId4"/>
          <a:stretch>
            <a:fillRect/>
          </a:stretch>
        </p:blipFill>
        <p:spPr>
          <a:xfrm>
            <a:off x="0" y="6362034"/>
            <a:ext cx="9144000" cy="503109"/>
          </a:xfrm>
          <a:prstGeom prst="rect">
            <a:avLst/>
          </a:prstGeom>
        </p:spPr>
      </p:pic>
      <p:pic>
        <p:nvPicPr>
          <p:cNvPr id="12" name="Picture 11">
            <a:extLst>
              <a:ext uri="{FF2B5EF4-FFF2-40B4-BE49-F238E27FC236}">
                <a16:creationId xmlns:a16="http://schemas.microsoft.com/office/drawing/2014/main" id="{E9311871-B14D-4809-9610-991D609B65A0}"/>
              </a:ext>
            </a:extLst>
          </p:cNvPr>
          <p:cNvPicPr>
            <a:picLocks noChangeAspect="1"/>
          </p:cNvPicPr>
          <p:nvPr/>
        </p:nvPicPr>
        <p:blipFill>
          <a:blip r:embed="rId5"/>
          <a:stretch>
            <a:fillRect/>
          </a:stretch>
        </p:blipFill>
        <p:spPr>
          <a:xfrm>
            <a:off x="6895929" y="5388112"/>
            <a:ext cx="1923820" cy="662938"/>
          </a:xfrm>
          <a:prstGeom prst="rect">
            <a:avLst/>
          </a:prstGeom>
        </p:spPr>
      </p:pic>
      <p:pic>
        <p:nvPicPr>
          <p:cNvPr id="11" name="Picture 10">
            <a:extLst>
              <a:ext uri="{FF2B5EF4-FFF2-40B4-BE49-F238E27FC236}">
                <a16:creationId xmlns:a16="http://schemas.microsoft.com/office/drawing/2014/main" id="{40AE87E2-C73C-4C57-9526-2CFEDD3CE7C2}"/>
              </a:ext>
            </a:extLst>
          </p:cNvPr>
          <p:cNvPicPr>
            <a:picLocks noChangeAspect="1"/>
          </p:cNvPicPr>
          <p:nvPr/>
        </p:nvPicPr>
        <p:blipFill>
          <a:blip r:embed="rId6"/>
          <a:srcRect/>
          <a:stretch/>
        </p:blipFill>
        <p:spPr>
          <a:xfrm>
            <a:off x="3595093" y="290522"/>
            <a:ext cx="1953814" cy="1771459"/>
          </a:xfrm>
          <a:prstGeom prst="rect">
            <a:avLst/>
          </a:prstGeom>
        </p:spPr>
      </p:pic>
      <p:sp>
        <p:nvSpPr>
          <p:cNvPr id="13" name="TextBox 12"/>
          <p:cNvSpPr txBox="1"/>
          <p:nvPr/>
        </p:nvSpPr>
        <p:spPr>
          <a:xfrm>
            <a:off x="2635322" y="3421617"/>
            <a:ext cx="3791164" cy="369332"/>
          </a:xfrm>
          <a:prstGeom prst="rect">
            <a:avLst/>
          </a:prstGeom>
          <a:noFill/>
        </p:spPr>
        <p:txBody>
          <a:bodyPr wrap="square" rtlCol="0">
            <a:spAutoFit/>
          </a:bodyPr>
          <a:lstStyle/>
          <a:p>
            <a:pPr algn="ctr"/>
            <a:r>
              <a:rPr lang="en-US" dirty="0">
                <a:latin typeface="Georgia" panose="02040502050405020303" pitchFamily="18" charset="0"/>
              </a:rPr>
              <a:t>Audiologist </a:t>
            </a:r>
          </a:p>
        </p:txBody>
      </p:sp>
      <p:pic>
        <p:nvPicPr>
          <p:cNvPr id="9" name="Picture 8">
            <a:extLst>
              <a:ext uri="{FF2B5EF4-FFF2-40B4-BE49-F238E27FC236}">
                <a16:creationId xmlns:a16="http://schemas.microsoft.com/office/drawing/2014/main" id="{86CCA5C6-78E4-44F1-8D46-3C28AD89EEB0}"/>
              </a:ext>
            </a:extLst>
          </p:cNvPr>
          <p:cNvPicPr>
            <a:picLocks noChangeAspect="1"/>
          </p:cNvPicPr>
          <p:nvPr/>
        </p:nvPicPr>
        <p:blipFill>
          <a:blip r:embed="rId7"/>
          <a:stretch>
            <a:fillRect/>
          </a:stretch>
        </p:blipFill>
        <p:spPr>
          <a:xfrm>
            <a:off x="433019" y="290522"/>
            <a:ext cx="1954381" cy="1954381"/>
          </a:xfrm>
          <a:prstGeom prst="rect">
            <a:avLst/>
          </a:prstGeom>
        </p:spPr>
      </p:pic>
    </p:spTree>
    <p:extLst>
      <p:ext uri="{BB962C8B-B14F-4D97-AF65-F5344CB8AC3E}">
        <p14:creationId xmlns:p14="http://schemas.microsoft.com/office/powerpoint/2010/main" val="30193441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C3ED27B5A9833469CA1F96F17989213" ma:contentTypeVersion="13" ma:contentTypeDescription="Create a new document." ma:contentTypeScope="" ma:versionID="309b104df52d4c69311c97280fc5876f">
  <xsd:schema xmlns:xsd="http://www.w3.org/2001/XMLSchema" xmlns:xs="http://www.w3.org/2001/XMLSchema" xmlns:p="http://schemas.microsoft.com/office/2006/metadata/properties" xmlns:ns3="a763a1a0-7b56-47db-b602-b2d0ed01aae3" xmlns:ns4="e31dd2e9-f517-4acf-99f2-e7ab58218ff7" targetNamespace="http://schemas.microsoft.com/office/2006/metadata/properties" ma:root="true" ma:fieldsID="1daf53d604b0869d7838fd8c910d8d21" ns3:_="" ns4:_="">
    <xsd:import namespace="a763a1a0-7b56-47db-b602-b2d0ed01aae3"/>
    <xsd:import namespace="e31dd2e9-f517-4acf-99f2-e7ab58218ff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63a1a0-7b56-47db-b602-b2d0ed01aae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31dd2e9-f517-4acf-99f2-e7ab58218ff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0C91F7-2888-4F59-A69C-79764E6E5B08}">
  <ds:schemaRefs>
    <ds:schemaRef ds:uri="http://purl.org/dc/dcmityp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terms/"/>
    <ds:schemaRef ds:uri="http://schemas.microsoft.com/office/2006/documentManagement/types"/>
    <ds:schemaRef ds:uri="e31dd2e9-f517-4acf-99f2-e7ab58218ff7"/>
    <ds:schemaRef ds:uri="a763a1a0-7b56-47db-b602-b2d0ed01aae3"/>
    <ds:schemaRef ds:uri="http://www.w3.org/XML/1998/namespace"/>
  </ds:schemaRefs>
</ds:datastoreItem>
</file>

<file path=customXml/itemProps2.xml><?xml version="1.0" encoding="utf-8"?>
<ds:datastoreItem xmlns:ds="http://schemas.openxmlformats.org/officeDocument/2006/customXml" ds:itemID="{9BE67C42-E0B6-4991-81B8-378DB5A970F6}">
  <ds:schemaRefs>
    <ds:schemaRef ds:uri="http://schemas.microsoft.com/sharepoint/v3/contenttype/forms"/>
  </ds:schemaRefs>
</ds:datastoreItem>
</file>

<file path=customXml/itemProps3.xml><?xml version="1.0" encoding="utf-8"?>
<ds:datastoreItem xmlns:ds="http://schemas.openxmlformats.org/officeDocument/2006/customXml" ds:itemID="{34048918-450B-4CD8-9303-81F2E15689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63a1a0-7b56-47db-b602-b2d0ed01aae3"/>
    <ds:schemaRef ds:uri="e31dd2e9-f517-4acf-99f2-e7ab58218f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{7BA3D810-1BB7-BE4D-A1D8-D82136C6256E}tf10001057</Template>
  <TotalTime>8313</TotalTime>
  <Words>2261</Words>
  <Application>Microsoft Office PowerPoint</Application>
  <PresentationFormat>Letter Paper (8.5x11 in)</PresentationFormat>
  <Paragraphs>277</Paragraphs>
  <Slides>50</Slides>
  <Notes>36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6" baseType="lpstr">
      <vt:lpstr>Arial</vt:lpstr>
      <vt:lpstr>Calibri</vt:lpstr>
      <vt:lpstr>Calibri Light</vt:lpstr>
      <vt:lpstr>Georgia</vt:lpstr>
      <vt:lpstr>Office Theme</vt:lpstr>
      <vt:lpstr>Bitmap Image</vt:lpstr>
      <vt:lpstr>Welcome!  3rd Quarter Silver Star and Clinic Awards</vt:lpstr>
      <vt:lpstr>Kate Lathrop, MD</vt:lpstr>
      <vt:lpstr>Michael Sobolevsky, MD</vt:lpstr>
      <vt:lpstr>Christine Taylor, MD</vt:lpstr>
      <vt:lpstr>Jay Ferrell, MD</vt:lpstr>
      <vt:lpstr>Christian Stallworth, MD</vt:lpstr>
      <vt:lpstr>Virginia Kaklamani, MD</vt:lpstr>
      <vt:lpstr>Beth Welch, RN, OCN</vt:lpstr>
      <vt:lpstr>Allyson Pratka, AuD</vt:lpstr>
      <vt:lpstr>Edwin Friesenhahn, III </vt:lpstr>
      <vt:lpstr>Diana Chicas</vt:lpstr>
      <vt:lpstr>Patricia Gomez</vt:lpstr>
      <vt:lpstr>Desiree Adams </vt:lpstr>
      <vt:lpstr>Letticia Arguijo</vt:lpstr>
      <vt:lpstr>Theresa Lomperski</vt:lpstr>
      <vt:lpstr>Sandra Martinez BSN, RN</vt:lpstr>
      <vt:lpstr>Martha Parra</vt:lpstr>
      <vt:lpstr>Nancy Salinas </vt:lpstr>
      <vt:lpstr>Ruby Favela Prezas, NP</vt:lpstr>
      <vt:lpstr>Ramiro Segura</vt:lpstr>
      <vt:lpstr>Reina Hidalgo</vt:lpstr>
      <vt:lpstr>James Leal </vt:lpstr>
      <vt:lpstr>Myra Martinez, LVN</vt:lpstr>
      <vt:lpstr>Kayla Dimarco, RN</vt:lpstr>
      <vt:lpstr>Michelle Fabersmith</vt:lpstr>
      <vt:lpstr>Cynthia Kirk BSN, RN </vt:lpstr>
      <vt:lpstr>Ivan Mauricio </vt:lpstr>
      <vt:lpstr>Sierra Lee</vt:lpstr>
      <vt:lpstr>Alejandra "Ale" Morales</vt:lpstr>
      <vt:lpstr>Mary R. Ramirez, RN </vt:lpstr>
      <vt:lpstr>Enrique Mendez</vt:lpstr>
      <vt:lpstr> Carol Sherman </vt:lpstr>
      <vt:lpstr>Alicia Conejo</vt:lpstr>
      <vt:lpstr>Alison Barnes</vt:lpstr>
      <vt:lpstr>Martha Acosta</vt:lpstr>
      <vt:lpstr> Team Award </vt:lpstr>
      <vt:lpstr>Dr. Maria Fernandez-Falcon &amp; Antoinette “Toni” Israel</vt:lpstr>
      <vt:lpstr>Patient Experience Practice Champion Awards</vt:lpstr>
      <vt:lpstr>PowerPoint Presentation</vt:lpstr>
      <vt:lpstr>Urschel 4th Floor at the Mays Cancer Center</vt:lpstr>
      <vt:lpstr>Surgery Specialties at Westover Hills</vt:lpstr>
      <vt:lpstr>Zeller 5th Floor at the Mays Cancer Center</vt:lpstr>
      <vt:lpstr>Surgical Oncology at the Mays Cancer Center</vt:lpstr>
      <vt:lpstr>Diabetes Clinic at the Medical Arts &amp; Research Center</vt:lpstr>
      <vt:lpstr>Primary Care Center at Shavano Park</vt:lpstr>
      <vt:lpstr>Pediatric Specialties at Westgate</vt:lpstr>
      <vt:lpstr>Patient Experience  3rd  Quarter  Practice Champion  </vt:lpstr>
      <vt:lpstr>Vascular Surgery at Westover Hills</vt:lpstr>
      <vt:lpstr>Congratulations &amp;  Thank You Patient Experience Champions!!!</vt:lpstr>
      <vt:lpstr>Closing Remarks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Name</dc:title>
  <dc:creator>Neri, Juan</dc:creator>
  <cp:lastModifiedBy>Alvarez, Ashley</cp:lastModifiedBy>
  <cp:revision>209</cp:revision>
  <cp:lastPrinted>2020-02-28T18:29:25Z</cp:lastPrinted>
  <dcterms:created xsi:type="dcterms:W3CDTF">2020-02-28T16:01:19Z</dcterms:created>
  <dcterms:modified xsi:type="dcterms:W3CDTF">2021-07-06T19:45:15Z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0x010100EC3ED27B5A9833469CA1F96F17989213</vt:lpwstr>
  </property>
</Properties>
</file>