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3" r:id="rId7"/>
    <p:sldId id="261" r:id="rId8"/>
    <p:sldId id="262" r:id="rId9"/>
    <p:sldId id="265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29" autoAdjust="0"/>
    <p:restoredTop sz="94660"/>
  </p:normalViewPr>
  <p:slideViewPr>
    <p:cSldViewPr snapToGrid="0">
      <p:cViewPr varScale="1">
        <p:scale>
          <a:sx n="67" d="100"/>
          <a:sy n="67" d="100"/>
        </p:scale>
        <p:origin x="90" y="4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5/20/2021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5/20/2021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5/20/2021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5/20/2021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5/20/2021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5/20/2021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5/20/2021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5/20/2021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5/20/2021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5/20/2021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dirty="0"/>
              <a:t>5/20/2021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5/20/2021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5/20/2021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5/20/2021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5/20/2021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5/20/2021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5/20/2021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5" r:id="rId4"/>
    <p:sldLayoutId id="2147483653" r:id="rId5"/>
    <p:sldLayoutId id="2147483654" r:id="rId6"/>
    <p:sldLayoutId id="2147483655" r:id="rId7"/>
    <p:sldLayoutId id="214748366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7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5C7350-2C77-4DCA-9078-A87E4AF669E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Cadence/Referral Updates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645D53F-38F2-48B8-98F0-3B101E0C64E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Practice Manager Meeting</a:t>
            </a:r>
          </a:p>
          <a:p>
            <a:r>
              <a:rPr lang="en-US" dirty="0"/>
              <a:t>5/3/21</a:t>
            </a:r>
          </a:p>
        </p:txBody>
      </p:sp>
    </p:spTree>
    <p:extLst>
      <p:ext uri="{BB962C8B-B14F-4D97-AF65-F5344CB8AC3E}">
        <p14:creationId xmlns:p14="http://schemas.microsoft.com/office/powerpoint/2010/main" val="36474180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2DF38D-A39E-4FB7-89F2-845698DDB8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1572" y="256605"/>
            <a:ext cx="8596668" cy="1320800"/>
          </a:xfrm>
        </p:spPr>
        <p:txBody>
          <a:bodyPr/>
          <a:lstStyle/>
          <a:p>
            <a:r>
              <a:rPr lang="en-US" dirty="0"/>
              <a:t>Referral Warnings- no authorized visits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A33F0AA-65BD-49BC-91AA-9A7781DDB99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4472" y="2121385"/>
            <a:ext cx="8596668" cy="3880773"/>
          </a:xfrm>
        </p:spPr>
        <p:txBody>
          <a:bodyPr/>
          <a:lstStyle/>
          <a:p>
            <a:r>
              <a:rPr lang="en-US" dirty="0"/>
              <a:t>Prevent scheduling using a referral without any remaining visits</a:t>
            </a:r>
          </a:p>
          <a:p>
            <a:r>
              <a:rPr lang="en-US" dirty="0"/>
              <a:t>Staff unable to by-pass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A0514D3-3F58-4CB6-B173-EEC7C53513D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1572" y="3140029"/>
            <a:ext cx="4513518" cy="1472011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CB96249B-CCC4-40B4-95B5-0D6D1396958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96436" y="3697396"/>
            <a:ext cx="4780952" cy="2304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54711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89E172-28C6-4162-B65A-AEE755256A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Referral Warning- expiration date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BC33F39-5BBC-460E-9CFF-6997CF0E9E0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Scheduling using a referral past expiration date</a:t>
            </a:r>
          </a:p>
          <a:p>
            <a:r>
              <a:rPr lang="en-US" dirty="0"/>
              <a:t>Prompts appear for scheduling as well as when expiration date changed and referral is attached to visit</a:t>
            </a:r>
          </a:p>
          <a:p>
            <a:r>
              <a:rPr lang="en-US" dirty="0"/>
              <a:t>With advanced security (majority of staff), this can be overruled</a:t>
            </a:r>
          </a:p>
          <a:p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D045C46-46E9-4BA7-AC3C-96FFBFF8AA7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80430" y="3650886"/>
            <a:ext cx="6190476" cy="23904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70708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74B289-FDF9-4428-87CD-C92FA198E2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New Referral Warning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5999256-DD30-4F55-9096-E7A85287B64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2367627"/>
            <a:ext cx="8596668" cy="3880773"/>
          </a:xfrm>
        </p:spPr>
        <p:txBody>
          <a:bodyPr/>
          <a:lstStyle/>
          <a:p>
            <a:r>
              <a:rPr lang="en-US" dirty="0"/>
              <a:t>If the referral is in an authorized status and these prompts are overruled, payment could be lost and/or write-offs could occur</a:t>
            </a:r>
          </a:p>
          <a:p>
            <a:r>
              <a:rPr lang="en-US" dirty="0"/>
              <a:t>Add new referral warning that can not be by-passed </a:t>
            </a:r>
          </a:p>
          <a:p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44CAD68-BDC6-4B5F-96F5-BB11BEBD9A0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24461" y="3618960"/>
            <a:ext cx="6971428" cy="30666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26325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83CA2E-9D9A-4BA1-94EF-171A307B00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5065" y="609600"/>
            <a:ext cx="2930518" cy="1320800"/>
          </a:xfrm>
        </p:spPr>
        <p:txBody>
          <a:bodyPr anchor="ctr">
            <a:normAutofit/>
          </a:bodyPr>
          <a:lstStyle/>
          <a:p>
            <a:r>
              <a:rPr lang="en-US" dirty="0"/>
              <a:t>Referral Aging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3505578-3417-4F94-A92D-95434C2847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1361" y="2160589"/>
            <a:ext cx="2930517" cy="4087811"/>
          </a:xfrm>
        </p:spPr>
        <p:txBody>
          <a:bodyPr>
            <a:normAutofit fontScale="85000" lnSpcReduction="20000"/>
          </a:bodyPr>
          <a:lstStyle/>
          <a:p>
            <a:r>
              <a:rPr lang="en-US" dirty="0"/>
              <a:t>Two new columns have been added to track days or hours in referral WQ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For example: If a referral was on the WQ for 12 days, then the appt was scheduled, it then falls off WQ</a:t>
            </a:r>
          </a:p>
          <a:p>
            <a:pPr lvl="1"/>
            <a:r>
              <a:rPr lang="en-US" dirty="0"/>
              <a:t>If the appt is cancelled or NOS, then comes back to the WQ and numbering starts back over</a:t>
            </a:r>
          </a:p>
          <a:p>
            <a:pPr marL="457200" lvl="1" indent="0">
              <a:buNone/>
            </a:pPr>
            <a:endParaRPr lang="en-US" dirty="0"/>
          </a:p>
          <a:p>
            <a:r>
              <a:rPr lang="en-US" dirty="0"/>
              <a:t>Available in Referral and Appt Request WQ</a:t>
            </a:r>
          </a:p>
          <a:p>
            <a:endParaRPr lang="en-US" dirty="0"/>
          </a:p>
          <a:p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0857FB2-13B4-4D6B-A096-75A667D18A1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54337" y="823289"/>
            <a:ext cx="5421162" cy="217436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12C96B2C-56D1-4014-9FD6-AC838E668A2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27963" y="3439020"/>
            <a:ext cx="3273912" cy="26023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25612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D4C5BB-B3BC-4DA1-8BA2-7676ED15CE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>
            <a:normAutofit/>
          </a:bodyPr>
          <a:lstStyle/>
          <a:p>
            <a:r>
              <a:rPr lang="en-US" dirty="0"/>
              <a:t>Add to Your Referral View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D08E520-09C7-4C7A-B081-5D2CC86C7EC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2" y="2160589"/>
            <a:ext cx="4410718" cy="3880773"/>
          </a:xfrm>
        </p:spPr>
        <p:txBody>
          <a:bodyPr>
            <a:normAutofit/>
          </a:bodyPr>
          <a:lstStyle/>
          <a:p>
            <a:r>
              <a:rPr lang="en-US" dirty="0"/>
              <a:t>Click on column right hand corner of your WQ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Chose the column you wish to add or mov and use your Move Up or Move Down choices</a:t>
            </a:r>
          </a:p>
          <a:p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677B23E-E51C-4255-A736-EE608E3CBEF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0" y="3606475"/>
            <a:ext cx="3178002" cy="243488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DDBD7EDA-4F80-47B1-8B03-6E3B89E2A65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24122" y="1585252"/>
            <a:ext cx="3944549" cy="11579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665725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53794F-3E6E-40E2-955C-496F4E66CD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6746" y="609600"/>
            <a:ext cx="3729076" cy="1320800"/>
          </a:xfrm>
        </p:spPr>
        <p:txBody>
          <a:bodyPr anchor="ctr">
            <a:normAutofit/>
          </a:bodyPr>
          <a:lstStyle/>
          <a:p>
            <a:r>
              <a:rPr lang="en-US" dirty="0"/>
              <a:t>Telephone Calls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EE1CEE7-9D4E-46A0-AD99-F68678D2F18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167" y="2160589"/>
            <a:ext cx="3720916" cy="3560733"/>
          </a:xfrm>
        </p:spPr>
        <p:txBody>
          <a:bodyPr>
            <a:normAutofit/>
          </a:bodyPr>
          <a:lstStyle/>
          <a:p>
            <a:r>
              <a:rPr lang="en-US" dirty="0"/>
              <a:t>In anticipation of telephone calls no longer being covered by some payors: add VT instructions as a reminder for staff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Require VT to flag for a referrals </a:t>
            </a:r>
          </a:p>
          <a:p>
            <a:pPr lvl="1"/>
            <a:r>
              <a:rPr lang="en-US" dirty="0"/>
              <a:t>BC pre visit review to ensure payment is or will be covered</a:t>
            </a:r>
          </a:p>
          <a:p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436E995-BEA7-4D8F-A36D-BDB6470FAF0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54035" y="1287240"/>
            <a:ext cx="4602747" cy="37789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426832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10DF86-144F-43AC-B5B3-6916BCDC7E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New Referral Deferred Reasons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1EB765FF-E3C4-40A0-BB20-9818097C548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00121" y="2160588"/>
            <a:ext cx="8151795" cy="3881437"/>
          </a:xfrm>
        </p:spPr>
      </p:pic>
    </p:spTree>
    <p:extLst>
      <p:ext uri="{BB962C8B-B14F-4D97-AF65-F5344CB8AC3E}">
        <p14:creationId xmlns:p14="http://schemas.microsoft.com/office/powerpoint/2010/main" val="98437383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895872-8949-4527-A0D3-78F232C6CE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36734" y="609600"/>
            <a:ext cx="3737268" cy="1320800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sz="2800" dirty="0"/>
              <a:t>If You Need Assistance of Have Questions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35D2C7-132C-43E2-AAF4-7F2C408372C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09563" y="2160589"/>
            <a:ext cx="4064439" cy="3880773"/>
          </a:xfrm>
        </p:spPr>
        <p:txBody>
          <a:bodyPr>
            <a:normAutofit/>
          </a:bodyPr>
          <a:lstStyle/>
          <a:p>
            <a:r>
              <a:rPr lang="en-US" dirty="0"/>
              <a:t>Submit help desk ticket to Cadence</a:t>
            </a:r>
          </a:p>
          <a:p>
            <a:pPr lvl="1"/>
            <a:r>
              <a:rPr lang="en-US" dirty="0"/>
              <a:t>Be sure to provide </a:t>
            </a:r>
          </a:p>
          <a:p>
            <a:pPr lvl="2"/>
            <a:r>
              <a:rPr lang="en-US" dirty="0"/>
              <a:t>specific question/issue </a:t>
            </a:r>
          </a:p>
          <a:p>
            <a:pPr lvl="2"/>
            <a:r>
              <a:rPr lang="en-US" dirty="0"/>
              <a:t>provide examples such as screenshots</a:t>
            </a:r>
          </a:p>
          <a:p>
            <a:pPr lvl="2"/>
            <a:endParaRPr lang="en-US" dirty="0"/>
          </a:p>
          <a:p>
            <a:pPr lvl="2"/>
            <a:endParaRPr lang="en-US" dirty="0"/>
          </a:p>
          <a:p>
            <a:pPr marL="914400" lvl="2" indent="0">
              <a:buNone/>
            </a:pPr>
            <a:r>
              <a:rPr lang="en-US" sz="3200" b="1" i="1" dirty="0"/>
              <a:t>Thank you</a:t>
            </a:r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pic>
        <p:nvPicPr>
          <p:cNvPr id="5" name="Picture 4" descr="Yellow and blue symbols">
            <a:extLst>
              <a:ext uri="{FF2B5EF4-FFF2-40B4-BE49-F238E27FC236}">
                <a16:creationId xmlns:a16="http://schemas.microsoft.com/office/drawing/2014/main" id="{3CBDD42C-373B-4EA4-B5F9-E76798850CA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7135" r="22686" b="1"/>
          <a:stretch/>
        </p:blipFill>
        <p:spPr>
          <a:xfrm>
            <a:off x="20" y="-1"/>
            <a:ext cx="5394940" cy="6858001"/>
          </a:xfrm>
          <a:custGeom>
            <a:avLst/>
            <a:gdLst/>
            <a:ahLst/>
            <a:cxnLst/>
            <a:rect l="l" t="t" r="r" b="b"/>
            <a:pathLst>
              <a:path w="5394960" h="6858000">
                <a:moveTo>
                  <a:pt x="842596" y="0"/>
                </a:moveTo>
                <a:lnTo>
                  <a:pt x="5394960" y="0"/>
                </a:lnTo>
                <a:lnTo>
                  <a:pt x="5394960" y="21851"/>
                </a:lnTo>
                <a:lnTo>
                  <a:pt x="4365943" y="6858000"/>
                </a:lnTo>
                <a:lnTo>
                  <a:pt x="0" y="6858000"/>
                </a:lnTo>
                <a:lnTo>
                  <a:pt x="0" y="5666154"/>
                </a:lnTo>
                <a:close/>
              </a:path>
            </a:pathLst>
          </a:custGeom>
        </p:spPr>
      </p:pic>
      <p:sp>
        <p:nvSpPr>
          <p:cNvPr id="10" name="Isosceles Triangle 9">
            <a:extLst>
              <a:ext uri="{FF2B5EF4-FFF2-40B4-BE49-F238E27FC236}">
                <a16:creationId xmlns:a16="http://schemas.microsoft.com/office/drawing/2014/main" id="{3BCB5F6A-9EB0-40B0-9D13-3023E9A205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0" y="0"/>
            <a:ext cx="842596" cy="5666154"/>
          </a:xfrm>
          <a:prstGeom prst="triangle">
            <a:avLst>
              <a:gd name="adj" fmla="val 100000"/>
            </a:avLst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775163260"/>
      </p:ext>
    </p:extLst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166</TotalTime>
  <Words>275</Words>
  <Application>Microsoft Office PowerPoint</Application>
  <PresentationFormat>Widescreen</PresentationFormat>
  <Paragraphs>43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Arial</vt:lpstr>
      <vt:lpstr>Trebuchet MS</vt:lpstr>
      <vt:lpstr>Wingdings 3</vt:lpstr>
      <vt:lpstr>Facet</vt:lpstr>
      <vt:lpstr>Cadence/Referral Updates</vt:lpstr>
      <vt:lpstr>Referral Warnings- no authorized visits</vt:lpstr>
      <vt:lpstr>Referral Warning- expiration date</vt:lpstr>
      <vt:lpstr>New Referral Warning</vt:lpstr>
      <vt:lpstr>Referral Aging</vt:lpstr>
      <vt:lpstr>Add to Your Referral View</vt:lpstr>
      <vt:lpstr>Telephone Calls</vt:lpstr>
      <vt:lpstr>New Referral Deferred Reasons</vt:lpstr>
      <vt:lpstr>If You Need Assistance of Have Questions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Cadence/Referral Updates</dc:title>
  <dc:creator>Glasscock, Pamela K</dc:creator>
  <cp:lastModifiedBy>Glasscock, Pamela K</cp:lastModifiedBy>
  <cp:revision>12</cp:revision>
  <dcterms:created xsi:type="dcterms:W3CDTF">2021-05-03T15:00:29Z</dcterms:created>
  <dcterms:modified xsi:type="dcterms:W3CDTF">2021-05-21T02:13:30Z</dcterms:modified>
</cp:coreProperties>
</file>