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0"/>
  </p:notesMasterIdLst>
  <p:sldIdLst>
    <p:sldId id="372" r:id="rId5"/>
    <p:sldId id="373" r:id="rId6"/>
    <p:sldId id="345" r:id="rId7"/>
    <p:sldId id="365" r:id="rId8"/>
    <p:sldId id="362" r:id="rId9"/>
    <p:sldId id="361" r:id="rId10"/>
    <p:sldId id="360" r:id="rId11"/>
    <p:sldId id="349" r:id="rId12"/>
    <p:sldId id="346" r:id="rId13"/>
    <p:sldId id="344" r:id="rId14"/>
    <p:sldId id="371" r:id="rId15"/>
    <p:sldId id="368" r:id="rId16"/>
    <p:sldId id="359" r:id="rId17"/>
    <p:sldId id="364" r:id="rId18"/>
    <p:sldId id="363" r:id="rId19"/>
    <p:sldId id="358" r:id="rId20"/>
    <p:sldId id="357" r:id="rId21"/>
    <p:sldId id="369" r:id="rId22"/>
    <p:sldId id="356" r:id="rId23"/>
    <p:sldId id="347" r:id="rId24"/>
    <p:sldId id="355" r:id="rId25"/>
    <p:sldId id="352" r:id="rId26"/>
    <p:sldId id="351" r:id="rId27"/>
    <p:sldId id="350" r:id="rId28"/>
    <p:sldId id="348" r:id="rId29"/>
    <p:sldId id="353" r:id="rId30"/>
    <p:sldId id="343" r:id="rId31"/>
    <p:sldId id="342" r:id="rId32"/>
    <p:sldId id="354" r:id="rId33"/>
    <p:sldId id="367" r:id="rId34"/>
    <p:sldId id="301" r:id="rId35"/>
    <p:sldId id="302" r:id="rId36"/>
    <p:sldId id="407" r:id="rId37"/>
    <p:sldId id="408" r:id="rId38"/>
    <p:sldId id="409" r:id="rId39"/>
    <p:sldId id="410" r:id="rId40"/>
    <p:sldId id="411" r:id="rId41"/>
    <p:sldId id="412" r:id="rId42"/>
    <p:sldId id="413" r:id="rId43"/>
    <p:sldId id="414" r:id="rId44"/>
    <p:sldId id="415" r:id="rId45"/>
    <p:sldId id="416" r:id="rId46"/>
    <p:sldId id="300" r:id="rId47"/>
    <p:sldId id="260" r:id="rId48"/>
    <p:sldId id="375" r:id="rId49"/>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64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8" autoAdjust="0"/>
    <p:restoredTop sz="71978" autoAdjust="0"/>
  </p:normalViewPr>
  <p:slideViewPr>
    <p:cSldViewPr snapToGrid="0" snapToObjects="1">
      <p:cViewPr varScale="1">
        <p:scale>
          <a:sx n="82" d="100"/>
          <a:sy n="82" d="100"/>
        </p:scale>
        <p:origin x="286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69BB8-E60B-4822-9882-8CD5F7B0E55F}" type="datetimeFigureOut">
              <a:rPr lang="en-US" smtClean="0"/>
              <a:t>2/22/2022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238E4-B715-4D29-86EA-8F89623EA6B4}" type="slidenum">
              <a:rPr lang="en-US" smtClean="0"/>
              <a:t>‹#›</a:t>
            </a:fld>
            <a:endParaRPr lang="en-US"/>
          </a:p>
        </p:txBody>
      </p:sp>
    </p:spTree>
    <p:extLst>
      <p:ext uri="{BB962C8B-B14F-4D97-AF65-F5344CB8AC3E}">
        <p14:creationId xmlns:p14="http://schemas.microsoft.com/office/powerpoint/2010/main" val="1598240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Dr. </a:t>
            </a:r>
            <a:r>
              <a:rPr lang="en-US" b="1" dirty="0" err="1"/>
              <a:t>Leverence</a:t>
            </a:r>
            <a:r>
              <a:rPr lang="en-US" b="1" dirty="0"/>
              <a:t> Greeting </a:t>
            </a:r>
          </a:p>
        </p:txBody>
      </p:sp>
      <p:sp>
        <p:nvSpPr>
          <p:cNvPr id="4" name="Slide Number Placeholder 3"/>
          <p:cNvSpPr>
            <a:spLocks noGrp="1"/>
          </p:cNvSpPr>
          <p:nvPr>
            <p:ph type="sldNum" sz="quarter" idx="5"/>
          </p:nvPr>
        </p:nvSpPr>
        <p:spPr/>
        <p:txBody>
          <a:bodyPr/>
          <a:lstStyle/>
          <a:p>
            <a:fld id="{DE9238E4-B715-4D29-86EA-8F89623EA6B4}" type="slidenum">
              <a:rPr lang="en-US" smtClean="0"/>
              <a:t>1</a:t>
            </a:fld>
            <a:endParaRPr lang="en-US"/>
          </a:p>
        </p:txBody>
      </p:sp>
    </p:spTree>
    <p:extLst>
      <p:ext uri="{BB962C8B-B14F-4D97-AF65-F5344CB8AC3E}">
        <p14:creationId xmlns:p14="http://schemas.microsoft.com/office/powerpoint/2010/main" val="1044195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Dr. </a:t>
            </a:r>
            <a:r>
              <a:rPr lang="en-US" sz="1200" b="0" i="0" kern="1200" dirty="0" err="1">
                <a:solidFill>
                  <a:schemeClr val="tx1"/>
                </a:solidFill>
                <a:effectLst/>
                <a:latin typeface="+mn-lt"/>
                <a:ea typeface="+mn-ea"/>
                <a:cs typeface="+mn-cs"/>
              </a:rPr>
              <a:t>Kheirkhah</a:t>
            </a:r>
            <a:r>
              <a:rPr lang="en-US" sz="1200" b="0" i="0" kern="1200" dirty="0">
                <a:solidFill>
                  <a:schemeClr val="tx1"/>
                </a:solidFill>
                <a:effectLst/>
                <a:latin typeface="+mn-lt"/>
                <a:ea typeface="+mn-ea"/>
                <a:cs typeface="+mn-cs"/>
              </a:rPr>
              <a:t> was nominated by a staff member for his exceptional teamwork and patient care. The staff member noted that patients consistently leave his clinic happy and well taken care of.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10</a:t>
            </a:fld>
            <a:endParaRPr lang="en-US"/>
          </a:p>
        </p:txBody>
      </p:sp>
    </p:spTree>
    <p:extLst>
      <p:ext uri="{BB962C8B-B14F-4D97-AF65-F5344CB8AC3E}">
        <p14:creationId xmlns:p14="http://schemas.microsoft.com/office/powerpoint/2010/main" val="3046930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Terri was able to keep the </a:t>
            </a:r>
            <a:r>
              <a:rPr lang="en-US" sz="1200" kern="1200" dirty="0" err="1">
                <a:solidFill>
                  <a:schemeClr val="tx1"/>
                </a:solidFill>
                <a:effectLst/>
                <a:latin typeface="+mn-lt"/>
                <a:ea typeface="+mn-ea"/>
                <a:cs typeface="+mn-cs"/>
              </a:rPr>
              <a:t>TDI</a:t>
            </a:r>
            <a:r>
              <a:rPr lang="en-US" sz="1200" kern="1200" dirty="0">
                <a:solidFill>
                  <a:schemeClr val="tx1"/>
                </a:solidFill>
                <a:effectLst/>
                <a:latin typeface="+mn-lt"/>
                <a:ea typeface="+mn-ea"/>
                <a:cs typeface="+mn-cs"/>
              </a:rPr>
              <a:t> clinic functioning with a high volume of staff out for 2-3 weeks. She made every effort to keep the team functional by staying long hours and assisting all areas of the clinic. Terri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has made modifications to her clinic to ensure all patients get the access they need in safest way possible.</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11</a:t>
            </a:fld>
            <a:endParaRPr lang="en-US"/>
          </a:p>
        </p:txBody>
      </p:sp>
    </p:spTree>
    <p:extLst>
      <p:ext uri="{BB962C8B-B14F-4D97-AF65-F5344CB8AC3E}">
        <p14:creationId xmlns:p14="http://schemas.microsoft.com/office/powerpoint/2010/main" val="3057750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Stefa</a:t>
            </a:r>
            <a:r>
              <a:rPr lang="en-US" sz="1200" kern="1200" baseline="0" dirty="0">
                <a:solidFill>
                  <a:schemeClr val="tx1"/>
                </a:solidFill>
                <a:effectLst/>
                <a:latin typeface="+mn-lt"/>
                <a:ea typeface="+mn-ea"/>
                <a:cs typeface="+mn-cs"/>
              </a:rPr>
              <a:t>n was nominated by a provider </a:t>
            </a:r>
            <a:r>
              <a:rPr lang="en-US" sz="1200" kern="1200" dirty="0">
                <a:solidFill>
                  <a:schemeClr val="tx1"/>
                </a:solidFill>
                <a:effectLst/>
                <a:latin typeface="+mn-lt"/>
                <a:ea typeface="+mn-ea"/>
                <a:cs typeface="+mn-cs"/>
              </a:rPr>
              <a:t>for his excellent work with a difficult</a:t>
            </a:r>
            <a:r>
              <a:rPr lang="en-US" sz="1200" kern="1200" baseline="0" dirty="0">
                <a:solidFill>
                  <a:schemeClr val="tx1"/>
                </a:solidFill>
                <a:effectLst/>
                <a:latin typeface="+mn-lt"/>
                <a:ea typeface="+mn-ea"/>
                <a:cs typeface="+mn-cs"/>
              </a:rPr>
              <a:t> patient. </a:t>
            </a:r>
            <a:r>
              <a:rPr lang="en-US" sz="1200" kern="1200" dirty="0">
                <a:solidFill>
                  <a:schemeClr val="tx1"/>
                </a:solidFill>
                <a:effectLst/>
                <a:latin typeface="+mn-lt"/>
                <a:ea typeface="+mn-ea"/>
                <a:cs typeface="+mn-cs"/>
              </a:rPr>
              <a:t>Stefan always has a positive attitude and is great with patients. He is consistently getting patient compliments on our Press Ganey surveys, for his job well done.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12</a:t>
            </a:fld>
            <a:endParaRPr lang="en-US"/>
          </a:p>
        </p:txBody>
      </p:sp>
    </p:spTree>
    <p:extLst>
      <p:ext uri="{BB962C8B-B14F-4D97-AF65-F5344CB8AC3E}">
        <p14:creationId xmlns:p14="http://schemas.microsoft.com/office/powerpoint/2010/main" val="1472582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Stephanie  was able to keep clinic functioning with over 40% staff out for 2 weeks. She made a herculean effort to keep us functional and able to serve our patients.</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13</a:t>
            </a:fld>
            <a:endParaRPr lang="en-US"/>
          </a:p>
        </p:txBody>
      </p:sp>
    </p:spTree>
    <p:extLst>
      <p:ext uri="{BB962C8B-B14F-4D97-AF65-F5344CB8AC3E}">
        <p14:creationId xmlns:p14="http://schemas.microsoft.com/office/powerpoint/2010/main" val="224405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 grateful patient</a:t>
            </a:r>
            <a:r>
              <a:rPr lang="en-US" i="0" baseline="0" dirty="0"/>
              <a:t> took the time to call and nominate Patti for going</a:t>
            </a:r>
            <a:r>
              <a:rPr lang="en-US" sz="1200" i="0" kern="1200" dirty="0">
                <a:solidFill>
                  <a:schemeClr val="tx1"/>
                </a:solidFill>
                <a:effectLst/>
                <a:latin typeface="+mn-lt"/>
                <a:ea typeface="+mn-ea"/>
                <a:cs typeface="+mn-cs"/>
              </a:rPr>
              <a:t> “above and beyond to help her” make an</a:t>
            </a:r>
            <a:r>
              <a:rPr lang="en-US" sz="1200" i="0" kern="1200" baseline="0" dirty="0">
                <a:solidFill>
                  <a:schemeClr val="tx1"/>
                </a:solidFill>
                <a:effectLst/>
                <a:latin typeface="+mn-lt"/>
                <a:ea typeface="+mn-ea"/>
                <a:cs typeface="+mn-cs"/>
              </a:rPr>
              <a:t> appointment</a:t>
            </a:r>
            <a:r>
              <a:rPr lang="en-US" sz="1200" i="0" kern="1200" dirty="0">
                <a:solidFill>
                  <a:schemeClr val="tx1"/>
                </a:solidFill>
                <a:effectLst/>
                <a:latin typeface="+mn-lt"/>
                <a:ea typeface="+mn-ea"/>
                <a:cs typeface="+mn-cs"/>
              </a:rPr>
              <a:t>.  She appreciated that “Ms. Torres took the time to listen to her and worked hard to get her the appointment”. The appointment took so much stress off the patient that she cried on the phone with Patti and then again when she called to nominate her. </a:t>
            </a:r>
            <a:endParaRPr lang="en-US" i="0" dirty="0"/>
          </a:p>
        </p:txBody>
      </p:sp>
      <p:sp>
        <p:nvSpPr>
          <p:cNvPr id="4" name="Slide Number Placeholder 3"/>
          <p:cNvSpPr>
            <a:spLocks noGrp="1"/>
          </p:cNvSpPr>
          <p:nvPr>
            <p:ph type="sldNum" sz="quarter" idx="10"/>
          </p:nvPr>
        </p:nvSpPr>
        <p:spPr/>
        <p:txBody>
          <a:bodyPr/>
          <a:lstStyle/>
          <a:p>
            <a:fld id="{DE9238E4-B715-4D29-86EA-8F89623EA6B4}" type="slidenum">
              <a:rPr lang="en-US" smtClean="0"/>
              <a:t>14</a:t>
            </a:fld>
            <a:endParaRPr lang="en-US"/>
          </a:p>
        </p:txBody>
      </p:sp>
    </p:spTree>
    <p:extLst>
      <p:ext uri="{BB962C8B-B14F-4D97-AF65-F5344CB8AC3E}">
        <p14:creationId xmlns:p14="http://schemas.microsoft.com/office/powerpoint/2010/main" val="2626370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Fernando is thanked for his reliable and efficient resolution of IT issues. He recently took the initiative to show up on-site when a clinic was having issues with a new laptop.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15</a:t>
            </a:fld>
            <a:endParaRPr lang="en-US"/>
          </a:p>
        </p:txBody>
      </p:sp>
    </p:spTree>
    <p:extLst>
      <p:ext uri="{BB962C8B-B14F-4D97-AF65-F5344CB8AC3E}">
        <p14:creationId xmlns:p14="http://schemas.microsoft.com/office/powerpoint/2010/main" val="399109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Donna is one of those employees that excels in any position because of her work ethic and grit. There was a time when a staff member called her at 5:00 PM to get clarification on lab orders. She stayed until 8:00 PM to ensure that the order was entered. No question or concern is to small or large for Donna. She always receives you with a warm smile and is always willing to help in any way she can.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16</a:t>
            </a:fld>
            <a:endParaRPr lang="en-US"/>
          </a:p>
        </p:txBody>
      </p:sp>
    </p:spTree>
    <p:extLst>
      <p:ext uri="{BB962C8B-B14F-4D97-AF65-F5344CB8AC3E}">
        <p14:creationId xmlns:p14="http://schemas.microsoft.com/office/powerpoint/2010/main" val="1531751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Vanessa provides each patient with compassion, empathy and the upmost respect. One day, the clinic was down 3 Ortho Techs and Vanessa stepped in and completed one of the most complex casts that our department does. Not only was this completed in a prompt fashion, but she executed it perfectly. </a:t>
            </a:r>
          </a:p>
        </p:txBody>
      </p:sp>
      <p:sp>
        <p:nvSpPr>
          <p:cNvPr id="4" name="Slide Number Placeholder 3"/>
          <p:cNvSpPr>
            <a:spLocks noGrp="1"/>
          </p:cNvSpPr>
          <p:nvPr>
            <p:ph type="sldNum" sz="quarter" idx="10"/>
          </p:nvPr>
        </p:nvSpPr>
        <p:spPr/>
        <p:txBody>
          <a:bodyPr/>
          <a:lstStyle/>
          <a:p>
            <a:fld id="{DE9238E4-B715-4D29-86EA-8F89623EA6B4}" type="slidenum">
              <a:rPr lang="en-US" smtClean="0"/>
              <a:t>17</a:t>
            </a:fld>
            <a:endParaRPr lang="en-US"/>
          </a:p>
        </p:txBody>
      </p:sp>
    </p:spTree>
    <p:extLst>
      <p:ext uri="{BB962C8B-B14F-4D97-AF65-F5344CB8AC3E}">
        <p14:creationId xmlns:p14="http://schemas.microsoft.com/office/powerpoint/2010/main" val="116018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Erika was able to keep her clinics functioning with a high volume of staff out and assisted all areas of the clinics to ensure patients received quality care.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Erika has also worked</a:t>
            </a:r>
            <a:r>
              <a:rPr lang="en-US" sz="1200" kern="1200" baseline="0" dirty="0">
                <a:solidFill>
                  <a:schemeClr val="tx1"/>
                </a:solidFill>
                <a:effectLst/>
                <a:latin typeface="+mn-lt"/>
                <a:ea typeface="+mn-ea"/>
                <a:cs typeface="+mn-cs"/>
              </a:rPr>
              <a:t> hard to create</a:t>
            </a:r>
            <a:r>
              <a:rPr lang="en-US" sz="1200" kern="1200" dirty="0">
                <a:solidFill>
                  <a:schemeClr val="tx1"/>
                </a:solidFill>
                <a:effectLst/>
                <a:latin typeface="+mn-lt"/>
                <a:ea typeface="+mn-ea"/>
                <a:cs typeface="+mn-cs"/>
              </a:rPr>
              <a:t> more clinical space for patients at RBG, </a:t>
            </a:r>
            <a:r>
              <a:rPr lang="en-US" sz="1200" kern="1200" dirty="0" err="1">
                <a:solidFill>
                  <a:schemeClr val="tx1"/>
                </a:solidFill>
                <a:effectLst/>
                <a:latin typeface="+mn-lt"/>
                <a:ea typeface="+mn-ea"/>
                <a:cs typeface="+mn-cs"/>
              </a:rPr>
              <a:t>UTEC</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SALH</a:t>
            </a:r>
            <a:r>
              <a:rPr lang="en-US" sz="1200" kern="1200" dirty="0">
                <a:solidFill>
                  <a:schemeClr val="tx1"/>
                </a:solidFill>
                <a:effectLst/>
                <a:latin typeface="+mn-lt"/>
                <a:ea typeface="+mn-ea"/>
                <a:cs typeface="+mn-cs"/>
              </a:rPr>
              <a:t> to improve patient access.</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18</a:t>
            </a:fld>
            <a:endParaRPr lang="en-US"/>
          </a:p>
        </p:txBody>
      </p:sp>
    </p:spTree>
    <p:extLst>
      <p:ext uri="{BB962C8B-B14F-4D97-AF65-F5344CB8AC3E}">
        <p14:creationId xmlns:p14="http://schemas.microsoft.com/office/powerpoint/2010/main" val="1795310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Tiffany is an excellent communicator</a:t>
            </a:r>
            <a:r>
              <a:rPr lang="en-US" sz="1200" kern="1200" baseline="0" dirty="0">
                <a:solidFill>
                  <a:schemeClr val="tx1"/>
                </a:solidFill>
                <a:effectLst/>
                <a:latin typeface="+mn-lt"/>
                <a:ea typeface="+mn-ea"/>
                <a:cs typeface="+mn-cs"/>
              </a:rPr>
              <a:t> who</a:t>
            </a:r>
            <a:r>
              <a:rPr lang="en-US" sz="1200" kern="1200" dirty="0">
                <a:solidFill>
                  <a:schemeClr val="tx1"/>
                </a:solidFill>
                <a:effectLst/>
                <a:latin typeface="+mn-lt"/>
                <a:ea typeface="+mn-ea"/>
                <a:cs typeface="+mn-cs"/>
              </a:rPr>
              <a:t> provides</a:t>
            </a:r>
            <a:r>
              <a:rPr lang="en-US" sz="1200" kern="1200" baseline="0" dirty="0">
                <a:solidFill>
                  <a:schemeClr val="tx1"/>
                </a:solidFill>
                <a:effectLst/>
                <a:latin typeface="+mn-lt"/>
                <a:ea typeface="+mn-ea"/>
                <a:cs typeface="+mn-cs"/>
              </a:rPr>
              <a:t> timely and effective </a:t>
            </a:r>
            <a:r>
              <a:rPr lang="en-US" sz="1200" kern="1200" dirty="0">
                <a:solidFill>
                  <a:schemeClr val="tx1"/>
                </a:solidFill>
                <a:effectLst/>
                <a:latin typeface="+mn-lt"/>
                <a:ea typeface="+mn-ea"/>
                <a:cs typeface="+mn-cs"/>
              </a:rPr>
              <a:t>answers to questions. Tiffany will accommodate patients' same day to ensure their symptom or issue is taken care of timely.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She is great at documenting all encounters in EPIC to enable others to know the status and /or outcome of the issue.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19</a:t>
            </a:fld>
            <a:endParaRPr lang="en-US"/>
          </a:p>
        </p:txBody>
      </p:sp>
    </p:spTree>
    <p:extLst>
      <p:ext uri="{BB962C8B-B14F-4D97-AF65-F5344CB8AC3E}">
        <p14:creationId xmlns:p14="http://schemas.microsoft.com/office/powerpoint/2010/main" val="3173307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Silver Stars are awarded to individuals and teams who have gone above and beyond for their patients and peers. N</a:t>
            </a:r>
            <a:r>
              <a:rPr lang="en-US" sz="1200" b="0" i="0" kern="1200" dirty="0">
                <a:solidFill>
                  <a:schemeClr val="tx1"/>
                </a:solidFill>
                <a:effectLst/>
                <a:latin typeface="+mn-lt"/>
                <a:ea typeface="+mn-ea"/>
                <a:cs typeface="+mn-cs"/>
              </a:rPr>
              <a:t>ominations are accepted year-round and can be awarded to any UT Health Physicians provider, staff, volunteer or care team.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a:t>
            </a:fld>
            <a:endParaRPr lang="en-US"/>
          </a:p>
        </p:txBody>
      </p:sp>
    </p:spTree>
    <p:extLst>
      <p:ext uri="{BB962C8B-B14F-4D97-AF65-F5344CB8AC3E}">
        <p14:creationId xmlns:p14="http://schemas.microsoft.com/office/powerpoint/2010/main" val="209462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Assanasen Slide</a:t>
            </a:r>
            <a:endParaRPr lang="en-US" sz="1200" b="1" kern="1200" dirty="0">
              <a:solidFill>
                <a:schemeClr val="tx1"/>
              </a:solidFill>
              <a:effectLst/>
              <a:latin typeface="+mn-lt"/>
              <a:ea typeface="+mn-ea"/>
              <a:cs typeface="+mn-cs"/>
            </a:endParaRPr>
          </a:p>
          <a:p>
            <a:endParaRPr lang="en-US" dirty="0"/>
          </a:p>
          <a:p>
            <a:r>
              <a:rPr lang="en-US" dirty="0"/>
              <a:t>This is Blaine's second</a:t>
            </a:r>
            <a:r>
              <a:rPr lang="en-US" baseline="0" dirty="0"/>
              <a:t> nomination this year. </a:t>
            </a:r>
          </a:p>
          <a:p>
            <a:r>
              <a:rPr lang="en-US" sz="1200" kern="1200" dirty="0">
                <a:solidFill>
                  <a:schemeClr val="tx1"/>
                </a:solidFill>
                <a:effectLst/>
                <a:latin typeface="+mn-lt"/>
                <a:ea typeface="+mn-ea"/>
                <a:cs typeface="+mn-cs"/>
              </a:rPr>
              <a:t>From late nights to early mornings, Blaine makes himself available to ensure all radiation equipment and computers are up and running for patients. You can take him at his word. If you come to him with an IT issue, he will always investigate it and follow up with you.</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20</a:t>
            </a:fld>
            <a:endParaRPr lang="en-US"/>
          </a:p>
        </p:txBody>
      </p:sp>
    </p:spTree>
    <p:extLst>
      <p:ext uri="{BB962C8B-B14F-4D97-AF65-F5344CB8AC3E}">
        <p14:creationId xmlns:p14="http://schemas.microsoft.com/office/powerpoint/2010/main" val="2380556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Ann is very helpful and is always there to lend a helping hand to anyone in need.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She works very hard on messages, makes sure all patients paperwork is complete in a timely manner, and provides great support to providers.</a:t>
            </a:r>
          </a:p>
        </p:txBody>
      </p:sp>
      <p:sp>
        <p:nvSpPr>
          <p:cNvPr id="4" name="Slide Number Placeholder 3"/>
          <p:cNvSpPr>
            <a:spLocks noGrp="1"/>
          </p:cNvSpPr>
          <p:nvPr>
            <p:ph type="sldNum" sz="quarter" idx="10"/>
          </p:nvPr>
        </p:nvSpPr>
        <p:spPr/>
        <p:txBody>
          <a:bodyPr/>
          <a:lstStyle/>
          <a:p>
            <a:fld id="{DE9238E4-B715-4D29-86EA-8F89623EA6B4}" type="slidenum">
              <a:rPr lang="en-US" smtClean="0"/>
              <a:t>21</a:t>
            </a:fld>
            <a:endParaRPr lang="en-US"/>
          </a:p>
        </p:txBody>
      </p:sp>
    </p:spTree>
    <p:extLst>
      <p:ext uri="{BB962C8B-B14F-4D97-AF65-F5344CB8AC3E}">
        <p14:creationId xmlns:p14="http://schemas.microsoft.com/office/powerpoint/2010/main" val="3386693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Martha is thanked for always being available and prompt to assist clinic needs. She is very thorough, efficient, and dependable. She is a great asset and great team player.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22</a:t>
            </a:fld>
            <a:endParaRPr lang="en-US"/>
          </a:p>
        </p:txBody>
      </p:sp>
    </p:spTree>
    <p:extLst>
      <p:ext uri="{BB962C8B-B14F-4D97-AF65-F5344CB8AC3E}">
        <p14:creationId xmlns:p14="http://schemas.microsoft.com/office/powerpoint/2010/main" val="2414493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Rick was recently instrumental in upgrading and improving provider workstations. He was very helpful and accommodating. He worked with the providers' schedules ensuring that they were never left without a station during the upgrade. </a:t>
            </a:r>
          </a:p>
          <a:p>
            <a:br>
              <a:rPr lang="en-US" sz="1200" kern="1200" dirty="0">
                <a:solidFill>
                  <a:schemeClr val="tx1"/>
                </a:solidFill>
                <a:effectLst/>
                <a:latin typeface="+mn-lt"/>
                <a:ea typeface="+mn-ea"/>
                <a:cs typeface="+mn-cs"/>
              </a:rPr>
            </a:br>
            <a:endParaRPr lang="en-US" dirty="0"/>
          </a:p>
          <a:p>
            <a:r>
              <a:rPr lang="en-US" dirty="0"/>
              <a:t> </a:t>
            </a:r>
          </a:p>
        </p:txBody>
      </p:sp>
      <p:sp>
        <p:nvSpPr>
          <p:cNvPr id="4" name="Slide Number Placeholder 3"/>
          <p:cNvSpPr>
            <a:spLocks noGrp="1"/>
          </p:cNvSpPr>
          <p:nvPr>
            <p:ph type="sldNum" sz="quarter" idx="10"/>
          </p:nvPr>
        </p:nvSpPr>
        <p:spPr/>
        <p:txBody>
          <a:bodyPr/>
          <a:lstStyle/>
          <a:p>
            <a:fld id="{DE9238E4-B715-4D29-86EA-8F89623EA6B4}" type="slidenum">
              <a:rPr lang="en-US" smtClean="0"/>
              <a:t>23</a:t>
            </a:fld>
            <a:endParaRPr lang="en-US"/>
          </a:p>
        </p:txBody>
      </p:sp>
    </p:spTree>
    <p:extLst>
      <p:ext uri="{BB962C8B-B14F-4D97-AF65-F5344CB8AC3E}">
        <p14:creationId xmlns:p14="http://schemas.microsoft.com/office/powerpoint/2010/main" val="1424994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recent staffing shortages, Amalie has stepped into help delegate assignments and has gone above and beyond to complete all urgent clinical duties. In addition to her own clinic, she has helped cover nurse visits and procedures to decrease patient wait time and ensure that providers did not run behind.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24</a:t>
            </a:fld>
            <a:endParaRPr lang="en-US"/>
          </a:p>
        </p:txBody>
      </p:sp>
    </p:spTree>
    <p:extLst>
      <p:ext uri="{BB962C8B-B14F-4D97-AF65-F5344CB8AC3E}">
        <p14:creationId xmlns:p14="http://schemas.microsoft.com/office/powerpoint/2010/main" val="3512044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a recent patient, “Carla was a life saver!” Carla took the initiative to schedule not only the patients COVID booster shot but several members of the family so they could all be seen on the same day. The patient was overwhelmed with gratitude for Carla’s customer service and willingness to accommodate.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9238E4-B715-4D29-86EA-8F89623EA6B4}" type="slidenum">
              <a:rPr lang="en-US" smtClean="0"/>
              <a:t>25</a:t>
            </a:fld>
            <a:endParaRPr lang="en-US"/>
          </a:p>
        </p:txBody>
      </p:sp>
    </p:spTree>
    <p:extLst>
      <p:ext uri="{BB962C8B-B14F-4D97-AF65-F5344CB8AC3E}">
        <p14:creationId xmlns:p14="http://schemas.microsoft.com/office/powerpoint/2010/main" val="18001299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Barry is a great resource for clinics. He was recently vital assisting with a clinics printing needs. He is thanked for his prompt and thorough services and helpful disposition.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26</a:t>
            </a:fld>
            <a:endParaRPr lang="en-US"/>
          </a:p>
        </p:txBody>
      </p:sp>
    </p:spTree>
    <p:extLst>
      <p:ext uri="{BB962C8B-B14F-4D97-AF65-F5344CB8AC3E}">
        <p14:creationId xmlns:p14="http://schemas.microsoft.com/office/powerpoint/2010/main" val="394645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Janet is described as a team player and</a:t>
            </a:r>
            <a:r>
              <a:rPr lang="en-US" sz="1200" kern="1200" baseline="0" dirty="0">
                <a:solidFill>
                  <a:schemeClr val="tx1"/>
                </a:solidFill>
                <a:effectLst/>
                <a:latin typeface="+mn-lt"/>
                <a:ea typeface="+mn-ea"/>
                <a:cs typeface="+mn-cs"/>
              </a:rPr>
              <a:t> inspiration to the clinic. </a:t>
            </a:r>
            <a:r>
              <a:rPr lang="en-US" sz="1200" kern="1200" dirty="0">
                <a:solidFill>
                  <a:schemeClr val="tx1"/>
                </a:solidFill>
                <a:effectLst/>
                <a:latin typeface="+mn-lt"/>
                <a:ea typeface="+mn-ea"/>
                <a:cs typeface="+mn-cs"/>
              </a:rPr>
              <a:t>She is</a:t>
            </a:r>
            <a:r>
              <a:rPr lang="en-US" sz="1200" kern="1200" baseline="0" dirty="0">
                <a:solidFill>
                  <a:schemeClr val="tx1"/>
                </a:solidFill>
                <a:effectLst/>
                <a:latin typeface="+mn-lt"/>
                <a:ea typeface="+mn-ea"/>
                <a:cs typeface="+mn-cs"/>
              </a:rPr>
              <a:t> always willing to answer questions thoughtfully and is a resource to her peers.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27</a:t>
            </a:fld>
            <a:endParaRPr lang="en-US"/>
          </a:p>
        </p:txBody>
      </p:sp>
    </p:spTree>
    <p:extLst>
      <p:ext uri="{BB962C8B-B14F-4D97-AF65-F5344CB8AC3E}">
        <p14:creationId xmlns:p14="http://schemas.microsoft.com/office/powerpoint/2010/main" val="1226302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Carrie constantly goes above and beyond. She always explains in detail testing and photography to patients to put them at ease. Afterwards, she always writes a little note on the testing for the physician, giving important details about how the patient did with the testing or if there is anything the physician should know. Carrie is also skilled at providing constructive feedback and training for other team members.</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28</a:t>
            </a:fld>
            <a:endParaRPr lang="en-US"/>
          </a:p>
        </p:txBody>
      </p:sp>
    </p:spTree>
    <p:extLst>
      <p:ext uri="{BB962C8B-B14F-4D97-AF65-F5344CB8AC3E}">
        <p14:creationId xmlns:p14="http://schemas.microsoft.com/office/powerpoint/2010/main" val="11084762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29</a:t>
            </a:fld>
            <a:endParaRPr lang="en-US"/>
          </a:p>
        </p:txBody>
      </p:sp>
    </p:spTree>
    <p:extLst>
      <p:ext uri="{BB962C8B-B14F-4D97-AF65-F5344CB8AC3E}">
        <p14:creationId xmlns:p14="http://schemas.microsoft.com/office/powerpoint/2010/main" val="4206548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a:t>
            </a:r>
            <a:r>
              <a:rPr lang="en-US" sz="1200" b="1" kern="1200">
                <a:solidFill>
                  <a:schemeClr val="tx1"/>
                </a:solidFill>
                <a:effectLst/>
                <a:latin typeface="+mn-lt"/>
                <a:ea typeface="+mn-ea"/>
                <a:cs typeface="+mn-cs"/>
              </a:rPr>
              <a:t>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Dr. Kirby’s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nomination</a:t>
            </a:r>
            <a:r>
              <a:rPr lang="en-US" sz="1200" kern="1200" baseline="0" dirty="0">
                <a:solidFill>
                  <a:schemeClr val="tx1"/>
                </a:solidFill>
                <a:effectLst/>
                <a:latin typeface="+mn-lt"/>
                <a:ea typeface="+mn-ea"/>
                <a:cs typeface="+mn-cs"/>
              </a:rPr>
              <a:t> this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Dr. Kirby is recognized for developing a new method for Total Body Irradiation treatment that is safer, efficient, and more accurate. </a:t>
            </a:r>
            <a:r>
              <a:rPr lang="en-US" sz="1200" kern="1200" baseline="0" dirty="0">
                <a:solidFill>
                  <a:schemeClr val="tx1"/>
                </a:solidFill>
                <a:effectLst/>
                <a:latin typeface="+mn-lt"/>
                <a:ea typeface="+mn-ea"/>
                <a:cs typeface="+mn-cs"/>
              </a:rPr>
              <a:t>He is also thanked for his collaboration </a:t>
            </a:r>
            <a:r>
              <a:rPr lang="en-US" sz="1200" kern="1200" dirty="0">
                <a:solidFill>
                  <a:schemeClr val="tx1"/>
                </a:solidFill>
                <a:effectLst/>
                <a:latin typeface="+mn-lt"/>
                <a:ea typeface="+mn-ea"/>
                <a:cs typeface="+mn-cs"/>
              </a:rPr>
              <a:t>with Dosimetrists to develop the framework of the dosimetry student syllabus during the pandemic. This helped ensure students successful completion of the program and job placement.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a:t>
            </a:fld>
            <a:endParaRPr lang="en-US"/>
          </a:p>
        </p:txBody>
      </p:sp>
    </p:spTree>
    <p:extLst>
      <p:ext uri="{BB962C8B-B14F-4D97-AF65-F5344CB8AC3E}">
        <p14:creationId xmlns:p14="http://schemas.microsoft.com/office/powerpoint/2010/main" val="480727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Assanasen</a:t>
            </a:r>
            <a:r>
              <a:rPr lang="en-US" sz="1200" b="1" i="0" kern="1200" dirty="0">
                <a:solidFill>
                  <a:schemeClr val="tx1"/>
                </a:solidFill>
                <a:effectLst/>
                <a:latin typeface="+mn-lt"/>
                <a:ea typeface="+mn-ea"/>
                <a:cs typeface="+mn-cs"/>
              </a:rPr>
              <a:t> Slide</a:t>
            </a:r>
            <a:endParaRPr lang="en-US" sz="1200" b="1" kern="1200" dirty="0">
              <a:solidFill>
                <a:schemeClr val="tx1"/>
              </a:solidFill>
              <a:effectLst/>
              <a:latin typeface="+mn-lt"/>
              <a:ea typeface="+mn-ea"/>
              <a:cs typeface="+mn-cs"/>
            </a:endParaRPr>
          </a:p>
          <a:p>
            <a:endParaRPr lang="en-US" dirty="0"/>
          </a:p>
          <a:p>
            <a:r>
              <a:rPr lang="en-US" dirty="0"/>
              <a:t>This  team is acknowledged </a:t>
            </a:r>
            <a:r>
              <a:rPr lang="en-US" baseline="0" dirty="0"/>
              <a:t> for their exceptional teamwork, communication, problem solving, and dedication to providing patient care. Numerous patients have expressed gratitude for the care received from this hard-working team.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30</a:t>
            </a:fld>
            <a:endParaRPr lang="en-US"/>
          </a:p>
        </p:txBody>
      </p:sp>
    </p:spTree>
    <p:extLst>
      <p:ext uri="{BB962C8B-B14F-4D97-AF65-F5344CB8AC3E}">
        <p14:creationId xmlns:p14="http://schemas.microsoft.com/office/powerpoint/2010/main" val="1257710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Dr. </a:t>
            </a:r>
            <a:r>
              <a:rPr lang="en-US" sz="1200" b="1" i="0" kern="1200" dirty="0" err="1">
                <a:solidFill>
                  <a:schemeClr val="tx1"/>
                </a:solidFill>
                <a:effectLst/>
                <a:latin typeface="+mn-lt"/>
                <a:ea typeface="+mn-ea"/>
                <a:cs typeface="+mn-cs"/>
              </a:rPr>
              <a:t>Leverence</a:t>
            </a:r>
            <a:r>
              <a:rPr lang="en-US" sz="1200" b="1" i="0"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45</a:t>
            </a:fld>
            <a:endParaRPr lang="en-US"/>
          </a:p>
        </p:txBody>
      </p:sp>
    </p:spTree>
    <p:extLst>
      <p:ext uri="{BB962C8B-B14F-4D97-AF65-F5344CB8AC3E}">
        <p14:creationId xmlns:p14="http://schemas.microsoft.com/office/powerpoint/2010/main" val="2232450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Diane always has a smile on her face and greets our patients with kindness and respect. She has a wonderful demeanor,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keeps the clinic moving on schedule, and is a team player</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4</a:t>
            </a:fld>
            <a:endParaRPr lang="en-US"/>
          </a:p>
        </p:txBody>
      </p:sp>
    </p:spTree>
    <p:extLst>
      <p:ext uri="{BB962C8B-B14F-4D97-AF65-F5344CB8AC3E}">
        <p14:creationId xmlns:p14="http://schemas.microsoft.com/office/powerpoint/2010/main" val="99116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Lupe is known for her caring compassionate nature.</a:t>
            </a:r>
            <a:r>
              <a:rPr lang="en-US" sz="1200" kern="1200" baseline="0" dirty="0">
                <a:solidFill>
                  <a:schemeClr val="tx1"/>
                </a:solidFill>
                <a:effectLst/>
                <a:latin typeface="+mn-lt"/>
                <a:ea typeface="+mn-ea"/>
                <a:cs typeface="+mn-cs"/>
              </a:rPr>
              <a:t> She is thanked for her willingness to cover</a:t>
            </a:r>
            <a:r>
              <a:rPr lang="en-US" sz="1200" kern="1200" dirty="0">
                <a:solidFill>
                  <a:schemeClr val="tx1"/>
                </a:solidFill>
                <a:effectLst/>
                <a:latin typeface="+mn-lt"/>
                <a:ea typeface="+mn-ea"/>
                <a:cs typeface="+mn-cs"/>
              </a:rPr>
              <a:t> any clinic without hesitation and is always willing to lend a helping hand.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5</a:t>
            </a:fld>
            <a:endParaRPr lang="en-US"/>
          </a:p>
        </p:txBody>
      </p:sp>
    </p:spTree>
    <p:extLst>
      <p:ext uri="{BB962C8B-B14F-4D97-AF65-F5344CB8AC3E}">
        <p14:creationId xmlns:p14="http://schemas.microsoft.com/office/powerpoint/2010/main" val="4202001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Dina is</a:t>
            </a:r>
            <a:r>
              <a:rPr lang="en-US" sz="1200" b="0" i="0" u="none" strike="noStrike" kern="1200" baseline="0" dirty="0">
                <a:solidFill>
                  <a:schemeClr val="tx1"/>
                </a:solidFill>
                <a:effectLst/>
                <a:latin typeface="+mn-lt"/>
                <a:ea typeface="+mn-ea"/>
                <a:cs typeface="+mn-cs"/>
              </a:rPr>
              <a:t> a skilled nurse thanked for her willingness to take the time to educate and assist patients. </a:t>
            </a:r>
            <a:r>
              <a:rPr lang="en-US" sz="1200" b="0" i="0" u="none" strike="noStrike" kern="1200" dirty="0">
                <a:solidFill>
                  <a:schemeClr val="tx1"/>
                </a:solidFill>
                <a:effectLst/>
                <a:latin typeface="+mn-lt"/>
                <a:ea typeface="+mn-ea"/>
                <a:cs typeface="+mn-cs"/>
              </a:rPr>
              <a:t>She is skilled at calming patients and arranging treatment without delays.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6</a:t>
            </a:fld>
            <a:endParaRPr lang="en-US"/>
          </a:p>
        </p:txBody>
      </p:sp>
    </p:spTree>
    <p:extLst>
      <p:ext uri="{BB962C8B-B14F-4D97-AF65-F5344CB8AC3E}">
        <p14:creationId xmlns:p14="http://schemas.microsoft.com/office/powerpoint/2010/main" val="191203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Described as the “Glue that holds the GI team together” Luisa</a:t>
            </a:r>
            <a:r>
              <a:rPr lang="en-US" sz="1200" kern="1200" baseline="0" dirty="0">
                <a:solidFill>
                  <a:schemeClr val="tx1"/>
                </a:solidFill>
                <a:effectLst/>
                <a:latin typeface="+mn-lt"/>
                <a:ea typeface="+mn-ea"/>
                <a:cs typeface="+mn-cs"/>
              </a:rPr>
              <a:t> works hard insuring patient care often requiring extensive coordination and follow-up. Numerous patients have expressed their gratitude for her compassion. </a:t>
            </a:r>
            <a:r>
              <a:rPr lang="en-US" sz="1200" kern="1200" dirty="0">
                <a:solidFill>
                  <a:schemeClr val="tx1"/>
                </a:solidFill>
                <a:effectLst/>
                <a:latin typeface="+mn-lt"/>
                <a:ea typeface="+mn-ea"/>
                <a:cs typeface="+mn-cs"/>
              </a:rPr>
              <a:t>This was critical when an MD left our practice earlier this year leaving patients without an oncologist. However, patients expressed feeling taken care of by the continuity provided by PA Arellano. We are fortunate to have her as part of our team. </a:t>
            </a:r>
          </a:p>
          <a:p>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7</a:t>
            </a:fld>
            <a:endParaRPr lang="en-US"/>
          </a:p>
        </p:txBody>
      </p:sp>
    </p:spTree>
    <p:extLst>
      <p:ext uri="{BB962C8B-B14F-4D97-AF65-F5344CB8AC3E}">
        <p14:creationId xmlns:p14="http://schemas.microsoft.com/office/powerpoint/2010/main" val="3219915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Leslie is a hero for patients. She is always thorough in her first visit with patients and ensures that they connect to cancer center's resources. Her knowledge as a nurse navigator has made a huge difference in patient care at the cancer center. She is a role model to what our patient care should look like.</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8</a:t>
            </a:fld>
            <a:endParaRPr lang="en-US"/>
          </a:p>
        </p:txBody>
      </p:sp>
    </p:spTree>
    <p:extLst>
      <p:ext uri="{BB962C8B-B14F-4D97-AF65-F5344CB8AC3E}">
        <p14:creationId xmlns:p14="http://schemas.microsoft.com/office/powerpoint/2010/main" val="98668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Dr. </a:t>
            </a:r>
            <a:r>
              <a:rPr lang="en-US" sz="1200" b="1" kern="1200" dirty="0" err="1">
                <a:solidFill>
                  <a:schemeClr val="tx1"/>
                </a:solidFill>
                <a:effectLst/>
                <a:latin typeface="+mn-lt"/>
                <a:ea typeface="+mn-ea"/>
                <a:cs typeface="+mn-cs"/>
              </a:rPr>
              <a:t>Bonnen</a:t>
            </a:r>
            <a:r>
              <a:rPr lang="en-US" sz="1200" b="1" kern="1200" dirty="0">
                <a:solidFill>
                  <a:schemeClr val="tx1"/>
                </a:solidFill>
                <a:effectLst/>
                <a:latin typeface="+mn-lt"/>
                <a:ea typeface="+mn-ea"/>
                <a:cs typeface="+mn-cs"/>
              </a:rPr>
              <a:t> LAST Slide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Maggie received 2 nominations this quarter.</a:t>
            </a:r>
            <a:r>
              <a:rPr lang="en-US" sz="1200" b="1" kern="1200" baseline="0" dirty="0">
                <a:solidFill>
                  <a:schemeClr val="tx1"/>
                </a:solidFill>
                <a:effectLst/>
                <a:latin typeface="+mn-lt"/>
                <a:ea typeface="+mn-ea"/>
                <a:cs typeface="+mn-cs"/>
              </a:rPr>
              <a:t> For a total of 3 this year so far.</a:t>
            </a:r>
          </a:p>
          <a:p>
            <a:endParaRPr lang="en-US" sz="1200" b="1"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Maggie is always going above and beyond to help patients and coworkers. She is welcoming, has a warm heart, and will jump in to help others without any hesitation. A patient may walk through our doors feeling like just another patient or just a number, but if they’ve meet Maggie, they will leave feeling seen, heard, and treated with the highest level of care. </a:t>
            </a:r>
            <a:endParaRPr lang="en-US" dirty="0"/>
          </a:p>
        </p:txBody>
      </p:sp>
      <p:sp>
        <p:nvSpPr>
          <p:cNvPr id="4" name="Slide Number Placeholder 3"/>
          <p:cNvSpPr>
            <a:spLocks noGrp="1"/>
          </p:cNvSpPr>
          <p:nvPr>
            <p:ph type="sldNum" sz="quarter" idx="10"/>
          </p:nvPr>
        </p:nvSpPr>
        <p:spPr/>
        <p:txBody>
          <a:bodyPr/>
          <a:lstStyle/>
          <a:p>
            <a:fld id="{DE9238E4-B715-4D29-86EA-8F89623EA6B4}" type="slidenum">
              <a:rPr lang="en-US" smtClean="0"/>
              <a:t>9</a:t>
            </a:fld>
            <a:endParaRPr lang="en-US"/>
          </a:p>
        </p:txBody>
      </p:sp>
    </p:spTree>
    <p:extLst>
      <p:ext uri="{BB962C8B-B14F-4D97-AF65-F5344CB8AC3E}">
        <p14:creationId xmlns:p14="http://schemas.microsoft.com/office/powerpoint/2010/main" val="4087419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99881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92195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533435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80A28-667F-4C44-BB93-3CF31D872B1F}" type="datetimeFigureOut">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307178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480A28-667F-4C44-BB93-3CF31D872B1F}" type="datetimeFigureOut">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777190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480A28-667F-4C44-BB93-3CF31D872B1F}" type="datetimeFigureOut">
              <a:rPr lang="en-US" smtClean="0"/>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53553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480A28-667F-4C44-BB93-3CF31D872B1F}" type="datetimeFigureOut">
              <a:rPr lang="en-US" smtClean="0"/>
              <a:t>2/22/2022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79040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480A28-667F-4C44-BB93-3CF31D872B1F}" type="datetimeFigureOut">
              <a:rPr lang="en-US" smtClean="0"/>
              <a:t>2/22/2022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388017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80A28-667F-4C44-BB93-3CF31D872B1F}" type="datetimeFigureOut">
              <a:rPr lang="en-US" smtClean="0"/>
              <a:t>2/22/2022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1233334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480A28-667F-4C44-BB93-3CF31D872B1F}" type="datetimeFigureOut">
              <a:rPr lang="en-US" smtClean="0"/>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42220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480A28-667F-4C44-BB93-3CF31D872B1F}" type="datetimeFigureOut">
              <a:rPr lang="en-US" smtClean="0"/>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AA9BD-8F18-0C41-A5ED-76357A3514F2}" type="slidenum">
              <a:rPr lang="en-US" smtClean="0"/>
              <a:t>‹#›</a:t>
            </a:fld>
            <a:endParaRPr lang="en-US"/>
          </a:p>
        </p:txBody>
      </p:sp>
    </p:spTree>
    <p:extLst>
      <p:ext uri="{BB962C8B-B14F-4D97-AF65-F5344CB8AC3E}">
        <p14:creationId xmlns:p14="http://schemas.microsoft.com/office/powerpoint/2010/main" val="258948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80A28-667F-4C44-BB93-3CF31D872B1F}" type="datetimeFigureOut">
              <a:rPr lang="en-US" smtClean="0"/>
              <a:t>2/22/2022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AA9BD-8F18-0C41-A5ED-76357A3514F2}" type="slidenum">
              <a:rPr lang="en-US" smtClean="0"/>
              <a:t>‹#›</a:t>
            </a:fld>
            <a:endParaRPr lang="en-US"/>
          </a:p>
        </p:txBody>
      </p:sp>
    </p:spTree>
    <p:extLst>
      <p:ext uri="{BB962C8B-B14F-4D97-AF65-F5344CB8AC3E}">
        <p14:creationId xmlns:p14="http://schemas.microsoft.com/office/powerpoint/2010/main" val="1537740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4.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wmf"/></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notesSlide" Target="../notesSlides/notesSlide30.xml"/><Relationship Id="rId7" Type="http://schemas.openxmlformats.org/officeDocument/2006/relationships/image" Target="../media/image6.png"/><Relationship Id="rId12"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4.png"/><Relationship Id="rId11" Type="http://schemas.openxmlformats.org/officeDocument/2006/relationships/image" Target="../media/image34.png"/><Relationship Id="rId5" Type="http://schemas.openxmlformats.org/officeDocument/2006/relationships/image" Target="../media/image3.png"/><Relationship Id="rId10" Type="http://schemas.openxmlformats.org/officeDocument/2006/relationships/image" Target="../media/image32.wmf"/><Relationship Id="rId4" Type="http://schemas.openxmlformats.org/officeDocument/2006/relationships/image" Target="../media/image2.png"/><Relationship Id="rId9" Type="http://schemas.openxmlformats.org/officeDocument/2006/relationships/oleObject" Target="../embeddings/oleObject3.bin"/><Relationship Id="rId1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5D0A08B-3917-A949-B7FF-5A4E8FCB1009}"/>
              </a:ext>
            </a:extLst>
          </p:cNvPr>
          <p:cNvSpPr txBox="1">
            <a:spLocks/>
          </p:cNvSpPr>
          <p:nvPr/>
        </p:nvSpPr>
        <p:spPr>
          <a:xfrm>
            <a:off x="1757595" y="5930091"/>
            <a:ext cx="5751015" cy="4742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2/24/22</a:t>
            </a:r>
          </a:p>
        </p:txBody>
      </p:sp>
      <p:pic>
        <p:nvPicPr>
          <p:cNvPr id="18" name="Picture 17">
            <a:extLst>
              <a:ext uri="{FF2B5EF4-FFF2-40B4-BE49-F238E27FC236}">
                <a16:creationId xmlns:a16="http://schemas.microsoft.com/office/drawing/2014/main" id="{FB46DA9A-C96E-C343-8D8C-0589EBD5651B}"/>
              </a:ext>
            </a:extLst>
          </p:cNvPr>
          <p:cNvPicPr>
            <a:picLocks noChangeAspect="1"/>
          </p:cNvPicPr>
          <p:nvPr/>
        </p:nvPicPr>
        <p:blipFill>
          <a:blip r:embed="rId3"/>
          <a:srcRect/>
          <a:stretch/>
        </p:blipFill>
        <p:spPr>
          <a:xfrm>
            <a:off x="3589729" y="452698"/>
            <a:ext cx="1716878" cy="1316175"/>
          </a:xfrm>
          <a:prstGeom prst="rect">
            <a:avLst/>
          </a:prstGeom>
        </p:spPr>
      </p:pic>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03679" y="5722733"/>
            <a:ext cx="1923820" cy="662938"/>
          </a:xfrm>
          <a:prstGeom prst="rect">
            <a:avLst/>
          </a:prstGeom>
        </p:spPr>
      </p:pic>
      <p:sp>
        <p:nvSpPr>
          <p:cNvPr id="9" name="Title 8">
            <a:extLst>
              <a:ext uri="{FF2B5EF4-FFF2-40B4-BE49-F238E27FC236}">
                <a16:creationId xmlns:a16="http://schemas.microsoft.com/office/drawing/2014/main" id="{F8A6C336-E327-4530-BB99-F5C16D87C352}"/>
              </a:ext>
            </a:extLst>
          </p:cNvPr>
          <p:cNvSpPr>
            <a:spLocks noGrp="1"/>
          </p:cNvSpPr>
          <p:nvPr>
            <p:ph type="ctrTitle"/>
          </p:nvPr>
        </p:nvSpPr>
        <p:spPr>
          <a:xfrm>
            <a:off x="685800" y="2020543"/>
            <a:ext cx="7772400" cy="3541187"/>
          </a:xfrm>
        </p:spPr>
        <p:txBody>
          <a:bodyPr>
            <a:normAutofit fontScale="90000"/>
          </a:bodyPr>
          <a:lstStyle/>
          <a:p>
            <a:br>
              <a:rPr lang="en-US" dirty="0">
                <a:latin typeface="Georgia" panose="02040502050405020303" pitchFamily="18" charset="0"/>
              </a:rPr>
            </a:br>
            <a:br>
              <a:rPr lang="en-US" dirty="0">
                <a:latin typeface="Georgia" panose="02040502050405020303" pitchFamily="18" charset="0"/>
              </a:rPr>
            </a:br>
            <a:r>
              <a:rPr lang="en-US" dirty="0">
                <a:latin typeface="Georgia" panose="02040502050405020303" pitchFamily="18" charset="0"/>
              </a:rPr>
              <a:t>Welcome!</a:t>
            </a:r>
            <a:br>
              <a:rPr lang="en-US" dirty="0">
                <a:latin typeface="Georgia" panose="02040502050405020303" pitchFamily="18" charset="0"/>
              </a:rPr>
            </a:br>
            <a:br>
              <a:rPr lang="en-US" dirty="0">
                <a:latin typeface="Georgia" panose="02040502050405020303" pitchFamily="18" charset="0"/>
              </a:rPr>
            </a:br>
            <a:r>
              <a:rPr lang="en-US" sz="4900" dirty="0">
                <a:latin typeface="Georgia" panose="02040502050405020303" pitchFamily="18" charset="0"/>
              </a:rPr>
              <a:t>2021-2022 </a:t>
            </a:r>
            <a:br>
              <a:rPr lang="en-US" sz="4900" dirty="0">
                <a:latin typeface="Georgia" panose="02040502050405020303" pitchFamily="18" charset="0"/>
              </a:rPr>
            </a:br>
            <a:r>
              <a:rPr lang="en-US" sz="4900" dirty="0">
                <a:latin typeface="Georgia" panose="02040502050405020303" pitchFamily="18" charset="0"/>
              </a:rPr>
              <a:t>1</a:t>
            </a:r>
            <a:r>
              <a:rPr lang="en-US" sz="4900" baseline="30000" dirty="0">
                <a:latin typeface="Georgia" panose="02040502050405020303" pitchFamily="18" charset="0"/>
              </a:rPr>
              <a:t>st</a:t>
            </a:r>
            <a:r>
              <a:rPr lang="en-US" sz="4900" dirty="0">
                <a:latin typeface="Georgia" panose="02040502050405020303" pitchFamily="18" charset="0"/>
              </a:rPr>
              <a:t>  Quarter Stars and Shield and Clinic Awards</a:t>
            </a:r>
            <a:endParaRPr lang="en-US" dirty="0">
              <a:latin typeface="Georgia" panose="02040502050405020303" pitchFamily="18" charset="0"/>
            </a:endParaRPr>
          </a:p>
        </p:txBody>
      </p:sp>
    </p:spTree>
    <p:extLst>
      <p:ext uri="{BB962C8B-B14F-4D97-AF65-F5344CB8AC3E}">
        <p14:creationId xmlns:p14="http://schemas.microsoft.com/office/powerpoint/2010/main" val="1535037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3600" dirty="0">
                <a:latin typeface="Garamond" panose="02020404030301010803" pitchFamily="18" charset="0"/>
              </a:rPr>
              <a:t>Dr. Ahmad Kheirkhah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endParaRPr lang="en-US" dirty="0">
              <a:latin typeface="Georgia" panose="02040502050405020303" pitchFamily="18" charset="0"/>
            </a:endParaRP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43929" y="197863"/>
            <a:ext cx="1736847" cy="1973690"/>
          </a:xfrm>
          <a:prstGeom prst="rect">
            <a:avLst/>
          </a:prstGeom>
        </p:spPr>
      </p:pic>
    </p:spTree>
    <p:extLst>
      <p:ext uri="{BB962C8B-B14F-4D97-AF65-F5344CB8AC3E}">
        <p14:creationId xmlns:p14="http://schemas.microsoft.com/office/powerpoint/2010/main" val="231022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3600" dirty="0">
                <a:latin typeface="Georgia" panose="02040502050405020303" pitchFamily="18" charset="0"/>
              </a:rPr>
              <a:t>Teresita "Terri" Carrillo</a:t>
            </a:r>
            <a:endParaRPr lang="en-US" sz="2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Practice Manager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782087" y="352028"/>
            <a:ext cx="1464399" cy="1449145"/>
          </a:xfrm>
          <a:prstGeom prst="rect">
            <a:avLst/>
          </a:prstGeom>
        </p:spPr>
      </p:pic>
    </p:spTree>
    <p:extLst>
      <p:ext uri="{BB962C8B-B14F-4D97-AF65-F5344CB8AC3E}">
        <p14:creationId xmlns:p14="http://schemas.microsoft.com/office/powerpoint/2010/main" val="355343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Stefan Sensenbrenner</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Ophthalmic Photographer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573479" y="391488"/>
            <a:ext cx="1475796" cy="1492014"/>
          </a:xfrm>
          <a:prstGeom prst="rect">
            <a:avLst/>
          </a:prstGeom>
        </p:spPr>
      </p:pic>
    </p:spTree>
    <p:extLst>
      <p:ext uri="{BB962C8B-B14F-4D97-AF65-F5344CB8AC3E}">
        <p14:creationId xmlns:p14="http://schemas.microsoft.com/office/powerpoint/2010/main" val="116717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6079859" cy="688219"/>
          </a:xfrm>
        </p:spPr>
        <p:txBody>
          <a:bodyPr>
            <a:noAutofit/>
          </a:bodyPr>
          <a:lstStyle/>
          <a:p>
            <a:r>
              <a:rPr lang="en-US" sz="4800" dirty="0">
                <a:latin typeface="Georgia" panose="02040502050405020303" pitchFamily="18" charset="0"/>
              </a:rPr>
              <a:t>Stephanie Zamarripa</a:t>
            </a:r>
            <a:endParaRPr lang="en-US" sz="32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Practice Manager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503808" y="290522"/>
            <a:ext cx="1626516" cy="1592980"/>
          </a:xfrm>
          <a:prstGeom prst="rect">
            <a:avLst/>
          </a:prstGeom>
        </p:spPr>
      </p:pic>
    </p:spTree>
    <p:extLst>
      <p:ext uri="{BB962C8B-B14F-4D97-AF65-F5344CB8AC3E}">
        <p14:creationId xmlns:p14="http://schemas.microsoft.com/office/powerpoint/2010/main" val="247109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Patti Flores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Psychiatry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Scheduler- Intermediate  </a:t>
            </a:r>
          </a:p>
          <a:p>
            <a:pPr algn="ctr"/>
            <a:endParaRPr lang="en-US" dirty="0">
              <a:latin typeface="Georgia" panose="02040502050405020303"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449646649"/>
              </p:ext>
            </p:extLst>
          </p:nvPr>
        </p:nvGraphicFramePr>
        <p:xfrm>
          <a:off x="298326" y="128934"/>
          <a:ext cx="1791819" cy="1773347"/>
        </p:xfrm>
        <a:graphic>
          <a:graphicData uri="http://schemas.openxmlformats.org/presentationml/2006/ole">
            <mc:AlternateContent xmlns:mc="http://schemas.openxmlformats.org/markup-compatibility/2006">
              <mc:Choice xmlns:v="urn:schemas-microsoft-com:vml" Requires="v">
                <p:oleObj spid="_x0000_s3095" name="Bitmap Image" r:id="rId8" imgW="923760" imgH="914400" progId="Paint.Picture">
                  <p:embed/>
                </p:oleObj>
              </mc:Choice>
              <mc:Fallback>
                <p:oleObj name="Bitmap Image" r:id="rId8" imgW="923760" imgH="914400" progId="Paint.Picture">
                  <p:embed/>
                  <p:pic>
                    <p:nvPicPr>
                      <p:cNvPr id="0" name=""/>
                      <p:cNvPicPr/>
                      <p:nvPr/>
                    </p:nvPicPr>
                    <p:blipFill>
                      <a:blip r:embed="rId9"/>
                      <a:stretch>
                        <a:fillRect/>
                      </a:stretch>
                    </p:blipFill>
                    <p:spPr>
                      <a:xfrm>
                        <a:off x="298326" y="128934"/>
                        <a:ext cx="1791819" cy="1773347"/>
                      </a:xfrm>
                      <a:prstGeom prst="rect">
                        <a:avLst/>
                      </a:prstGeom>
                    </p:spPr>
                  </p:pic>
                </p:oleObj>
              </mc:Fallback>
            </mc:AlternateContent>
          </a:graphicData>
        </a:graphic>
      </p:graphicFrame>
    </p:spTree>
    <p:extLst>
      <p:ext uri="{BB962C8B-B14F-4D97-AF65-F5344CB8AC3E}">
        <p14:creationId xmlns:p14="http://schemas.microsoft.com/office/powerpoint/2010/main" val="18524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Levy Fernando</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IT Support Admin Help Desk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454953" y="421003"/>
            <a:ext cx="1801964" cy="1821986"/>
          </a:xfrm>
          <a:prstGeom prst="rect">
            <a:avLst/>
          </a:prstGeom>
        </p:spPr>
      </p:pic>
    </p:spTree>
    <p:extLst>
      <p:ext uri="{BB962C8B-B14F-4D97-AF65-F5344CB8AC3E}">
        <p14:creationId xmlns:p14="http://schemas.microsoft.com/office/powerpoint/2010/main" val="1991708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Donna Wilhelms</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48370" y="2284125"/>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Orthopedics</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Practice Supervisor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66724" y="253027"/>
            <a:ext cx="1831580" cy="1870550"/>
          </a:xfrm>
          <a:prstGeom prst="rect">
            <a:avLst/>
          </a:prstGeom>
        </p:spPr>
      </p:pic>
    </p:spTree>
    <p:extLst>
      <p:ext uri="{BB962C8B-B14F-4D97-AF65-F5344CB8AC3E}">
        <p14:creationId xmlns:p14="http://schemas.microsoft.com/office/powerpoint/2010/main" val="322206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Vanessa Briones</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Orthopedics</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Medical Assistant- Lead</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16103" y="300657"/>
            <a:ext cx="1404864" cy="1404864"/>
          </a:xfrm>
          <a:prstGeom prst="rect">
            <a:avLst/>
          </a:prstGeom>
        </p:spPr>
      </p:pic>
    </p:spTree>
    <p:extLst>
      <p:ext uri="{BB962C8B-B14F-4D97-AF65-F5344CB8AC3E}">
        <p14:creationId xmlns:p14="http://schemas.microsoft.com/office/powerpoint/2010/main" val="141501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Erica Perez</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Practice Manager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56451" y="290521"/>
            <a:ext cx="1345268" cy="1373891"/>
          </a:xfrm>
          <a:prstGeom prst="rect">
            <a:avLst/>
          </a:prstGeom>
        </p:spPr>
      </p:pic>
    </p:spTree>
    <p:extLst>
      <p:ext uri="{BB962C8B-B14F-4D97-AF65-F5344CB8AC3E}">
        <p14:creationId xmlns:p14="http://schemas.microsoft.com/office/powerpoint/2010/main" val="1414126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aramond" panose="02020404030301010803" pitchFamily="18" charset="0"/>
              </a:rPr>
              <a:t>Tiffany Rodriguez, RN</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Vascular Surgery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404655"/>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324839" y="249094"/>
            <a:ext cx="1895811" cy="1780913"/>
          </a:xfrm>
          <a:prstGeom prst="rect">
            <a:avLst/>
          </a:prstGeom>
        </p:spPr>
      </p:pic>
    </p:spTree>
    <p:extLst>
      <p:ext uri="{BB962C8B-B14F-4D97-AF65-F5344CB8AC3E}">
        <p14:creationId xmlns:p14="http://schemas.microsoft.com/office/powerpoint/2010/main" val="3444131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B46DA9A-C96E-C343-8D8C-0589EBD5651B}"/>
              </a:ext>
            </a:extLst>
          </p:cNvPr>
          <p:cNvPicPr>
            <a:picLocks noChangeAspect="1"/>
          </p:cNvPicPr>
          <p:nvPr/>
        </p:nvPicPr>
        <p:blipFill>
          <a:blip r:embed="rId3"/>
          <a:srcRect/>
          <a:stretch/>
        </p:blipFill>
        <p:spPr>
          <a:xfrm>
            <a:off x="3319863" y="730100"/>
            <a:ext cx="2572370" cy="1972003"/>
          </a:xfrm>
          <a:prstGeom prst="rect">
            <a:avLst/>
          </a:prstGeom>
        </p:spPr>
      </p:pic>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03679" y="5722733"/>
            <a:ext cx="1923820" cy="662938"/>
          </a:xfrm>
          <a:prstGeom prst="rect">
            <a:avLst/>
          </a:prstGeom>
        </p:spPr>
      </p:pic>
      <p:sp>
        <p:nvSpPr>
          <p:cNvPr id="9" name="Title 8">
            <a:extLst>
              <a:ext uri="{FF2B5EF4-FFF2-40B4-BE49-F238E27FC236}">
                <a16:creationId xmlns:a16="http://schemas.microsoft.com/office/drawing/2014/main" id="{F8A6C336-E327-4530-BB99-F5C16D87C352}"/>
              </a:ext>
            </a:extLst>
          </p:cNvPr>
          <p:cNvSpPr>
            <a:spLocks noGrp="1"/>
          </p:cNvSpPr>
          <p:nvPr>
            <p:ph type="ctrTitle"/>
          </p:nvPr>
        </p:nvSpPr>
        <p:spPr>
          <a:xfrm>
            <a:off x="685800" y="3284264"/>
            <a:ext cx="7772400" cy="1657605"/>
          </a:xfrm>
        </p:spPr>
        <p:txBody>
          <a:bodyPr>
            <a:normAutofit fontScale="90000"/>
          </a:bodyPr>
          <a:lstStyle/>
          <a:p>
            <a:r>
              <a:rPr lang="en-US" dirty="0">
                <a:latin typeface="Georgia" panose="02040502050405020303" pitchFamily="18" charset="0"/>
              </a:rPr>
              <a:t>Silver Stars </a:t>
            </a:r>
            <a:br>
              <a:rPr lang="en-US" dirty="0">
                <a:latin typeface="Georgia" panose="02040502050405020303" pitchFamily="18" charset="0"/>
              </a:rPr>
            </a:br>
            <a:endParaRPr lang="en-US" dirty="0">
              <a:latin typeface="Georgia" panose="02040502050405020303" pitchFamily="18" charset="0"/>
            </a:endParaRPr>
          </a:p>
        </p:txBody>
      </p:sp>
    </p:spTree>
    <p:extLst>
      <p:ext uri="{BB962C8B-B14F-4D97-AF65-F5344CB8AC3E}">
        <p14:creationId xmlns:p14="http://schemas.microsoft.com/office/powerpoint/2010/main" val="3317951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Blaine Taylor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Help Desk</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IT Specialist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530884" y="154891"/>
            <a:ext cx="1362248" cy="1503170"/>
          </a:xfrm>
          <a:prstGeom prst="rect">
            <a:avLst/>
          </a:prstGeom>
        </p:spPr>
      </p:pic>
    </p:spTree>
    <p:extLst>
      <p:ext uri="{BB962C8B-B14F-4D97-AF65-F5344CB8AC3E}">
        <p14:creationId xmlns:p14="http://schemas.microsoft.com/office/powerpoint/2010/main" val="2285345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000" dirty="0" err="1">
                <a:latin typeface="Garamond" panose="02020404030301010803" pitchFamily="18" charset="0"/>
              </a:rPr>
              <a:t>Keturah</a:t>
            </a:r>
            <a:r>
              <a:rPr lang="en-US" sz="4000" dirty="0">
                <a:latin typeface="Garamond" panose="02020404030301010803" pitchFamily="18" charset="0"/>
              </a:rPr>
              <a:t> " Ann" Blanchard</a:t>
            </a:r>
            <a:endParaRPr lang="en-US" sz="2400" dirty="0">
              <a:latin typeface="Garamond" panose="020204040303010108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OBGYN</a:t>
            </a:r>
            <a:r>
              <a:rPr lang="en-US" sz="1600" dirty="0">
                <a:solidFill>
                  <a:schemeClr val="accent2">
                    <a:lumMod val="75000"/>
                  </a:schemeClr>
                </a:solidFill>
                <a:latin typeface="Georgia" panose="02040502050405020303" pitchFamily="18" charset="0"/>
              </a:rPr>
              <a:t>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Medical Assistant-Associate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50189" y="290426"/>
            <a:ext cx="1558816" cy="1593076"/>
          </a:xfrm>
          <a:prstGeom prst="rect">
            <a:avLst/>
          </a:prstGeom>
        </p:spPr>
      </p:pic>
    </p:spTree>
    <p:extLst>
      <p:ext uri="{BB962C8B-B14F-4D97-AF65-F5344CB8AC3E}">
        <p14:creationId xmlns:p14="http://schemas.microsoft.com/office/powerpoint/2010/main" val="338836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Martha Parra</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Customer Service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15553"/>
          </a:xfrm>
          <a:prstGeom prst="rect">
            <a:avLst/>
          </a:prstGeom>
          <a:noFill/>
        </p:spPr>
        <p:txBody>
          <a:bodyPr wrap="square" rtlCol="0">
            <a:spAutoFit/>
          </a:bodyPr>
          <a:lstStyle/>
          <a:p>
            <a:pPr algn="ctr"/>
            <a:r>
              <a:rPr lang="en-US" sz="1600" dirty="0">
                <a:latin typeface="Georgia" panose="02040502050405020303" pitchFamily="18" charset="0"/>
              </a:rPr>
              <a:t>Accounts Payable and Receivable Clerk</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26377" y="290383"/>
            <a:ext cx="1753334" cy="1771598"/>
          </a:xfrm>
          <a:prstGeom prst="rect">
            <a:avLst/>
          </a:prstGeom>
        </p:spPr>
      </p:pic>
    </p:spTree>
    <p:extLst>
      <p:ext uri="{BB962C8B-B14F-4D97-AF65-F5344CB8AC3E}">
        <p14:creationId xmlns:p14="http://schemas.microsoft.com/office/powerpoint/2010/main" val="4153618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aramond" panose="02020404030301010803" pitchFamily="18" charset="0"/>
              </a:rPr>
              <a:t>Ricardo Gutierrez</a:t>
            </a:r>
            <a:endParaRPr lang="en-US" sz="3200" dirty="0">
              <a:latin typeface="Garamond" panose="020204040303010108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48370" y="238697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err="1">
                <a:solidFill>
                  <a:schemeClr val="accent2">
                    <a:lumMod val="75000"/>
                  </a:schemeClr>
                </a:solidFill>
                <a:latin typeface="Georgia" panose="02040502050405020303" pitchFamily="18" charset="0"/>
              </a:rPr>
              <a:t>UTHP</a:t>
            </a:r>
            <a:r>
              <a:rPr lang="en-US" sz="1600" dirty="0">
                <a:solidFill>
                  <a:schemeClr val="accent2">
                    <a:lumMod val="75000"/>
                  </a:schemeClr>
                </a:solidFill>
                <a:latin typeface="Georgia" panose="02040502050405020303" pitchFamily="18" charset="0"/>
              </a:rPr>
              <a:t> Admin Help Desk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034283" y="3421617"/>
            <a:ext cx="4746661" cy="646331"/>
          </a:xfrm>
          <a:prstGeom prst="rect">
            <a:avLst/>
          </a:prstGeom>
          <a:noFill/>
        </p:spPr>
        <p:txBody>
          <a:bodyPr wrap="square" rtlCol="0">
            <a:spAutoFit/>
          </a:bodyPr>
          <a:lstStyle/>
          <a:p>
            <a:pPr algn="ctr"/>
            <a:r>
              <a:rPr lang="en-US" dirty="0">
                <a:latin typeface="Georgia" panose="02040502050405020303" pitchFamily="18" charset="0"/>
              </a:rPr>
              <a:t>Desktop Support Specialist- </a:t>
            </a:r>
            <a:r>
              <a:rPr lang="en-US" dirty="0"/>
              <a:t>Intermediate</a:t>
            </a:r>
            <a:endParaRPr lang="en-US" dirty="0">
              <a:latin typeface="Georgia" panose="02040502050405020303" pitchFamily="18" charset="0"/>
            </a:endParaRP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243841" y="148601"/>
            <a:ext cx="1859908" cy="1840929"/>
          </a:xfrm>
          <a:prstGeom prst="rect">
            <a:avLst/>
          </a:prstGeom>
        </p:spPr>
      </p:pic>
    </p:spTree>
    <p:extLst>
      <p:ext uri="{BB962C8B-B14F-4D97-AF65-F5344CB8AC3E}">
        <p14:creationId xmlns:p14="http://schemas.microsoft.com/office/powerpoint/2010/main" val="3942500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Amalie Resendez</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Urology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a:latin typeface="Georgia" panose="02040502050405020303" pitchFamily="18" charset="0"/>
              </a:rPr>
              <a:t>Medical Assistant </a:t>
            </a:r>
            <a:endParaRPr lang="en-US" dirty="0">
              <a:latin typeface="Georgia" panose="02040502050405020303" pitchFamily="18" charset="0"/>
            </a:endParaRP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88770" y="392236"/>
            <a:ext cx="1554723" cy="1491265"/>
          </a:xfrm>
          <a:prstGeom prst="rect">
            <a:avLst/>
          </a:prstGeom>
        </p:spPr>
      </p:pic>
    </p:spTree>
    <p:extLst>
      <p:ext uri="{BB962C8B-B14F-4D97-AF65-F5344CB8AC3E}">
        <p14:creationId xmlns:p14="http://schemas.microsoft.com/office/powerpoint/2010/main" val="16764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400" dirty="0">
                <a:latin typeface="Garamond" panose="02020404030301010803" pitchFamily="18" charset="0"/>
              </a:rPr>
              <a:t>Carla </a:t>
            </a:r>
            <a:r>
              <a:rPr lang="en-US" sz="4400" dirty="0" err="1">
                <a:latin typeface="Garamond" panose="02020404030301010803" pitchFamily="18" charset="0"/>
              </a:rPr>
              <a:t>Granado</a:t>
            </a:r>
            <a:r>
              <a:rPr lang="en-US" sz="4400" dirty="0">
                <a:latin typeface="Garamond" panose="02020404030301010803" pitchFamily="18" charset="0"/>
              </a:rPr>
              <a:t>-Sanchez</a:t>
            </a:r>
            <a:endParaRPr lang="en-US" sz="2800" dirty="0">
              <a:latin typeface="Garamond" panose="020204040303010108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accent2">
                    <a:lumMod val="75000"/>
                  </a:schemeClr>
                </a:solidFill>
                <a:latin typeface="Garamond" panose="02020404030301010803" pitchFamily="18" charset="0"/>
              </a:rPr>
              <a:t>Geriatrics &amp; Palliative Care</a:t>
            </a:r>
            <a:r>
              <a:rPr lang="en-US" sz="1600" dirty="0">
                <a:solidFill>
                  <a:schemeClr val="accent2">
                    <a:lumMod val="75000"/>
                  </a:schemeClr>
                </a:solidFill>
                <a:latin typeface="Garamond" panose="02020404030301010803" pitchFamily="18" charset="0"/>
              </a:rPr>
              <a:t>  </a:t>
            </a:r>
            <a:endParaRPr lang="en-US" sz="1600" dirty="0">
              <a:solidFill>
                <a:schemeClr val="accent2">
                  <a:lumMod val="75000"/>
                </a:schemeClr>
              </a:solidFill>
              <a:latin typeface="Garamond" panose="020204040303010108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Scheduler- Associate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85025" y="220945"/>
            <a:ext cx="1540053" cy="1662557"/>
          </a:xfrm>
          <a:prstGeom prst="rect">
            <a:avLst/>
          </a:prstGeom>
        </p:spPr>
      </p:pic>
    </p:spTree>
    <p:extLst>
      <p:ext uri="{BB962C8B-B14F-4D97-AF65-F5344CB8AC3E}">
        <p14:creationId xmlns:p14="http://schemas.microsoft.com/office/powerpoint/2010/main" val="3897672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2800" dirty="0">
                <a:latin typeface="Garamond" panose="02020404030301010803" pitchFamily="18" charset="0"/>
              </a:rPr>
              <a:t>Barry Stephens</a:t>
            </a:r>
            <a:endParaRPr lang="en-US" sz="1600" dirty="0">
              <a:latin typeface="Garamond" panose="020204040303010108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723892" y="4139667"/>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Team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76414" y="3428891"/>
            <a:ext cx="3791164" cy="646331"/>
          </a:xfrm>
          <a:prstGeom prst="rect">
            <a:avLst/>
          </a:prstGeom>
          <a:noFill/>
        </p:spPr>
        <p:txBody>
          <a:bodyPr wrap="square" rtlCol="0">
            <a:spAutoFit/>
          </a:bodyPr>
          <a:lstStyle/>
          <a:p>
            <a:pPr algn="ctr"/>
            <a:r>
              <a:rPr lang="en-US" dirty="0">
                <a:latin typeface="Georgia" panose="02040502050405020303" pitchFamily="18" charset="0"/>
              </a:rPr>
              <a:t>IT Support Specialists</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212009" y="271590"/>
            <a:ext cx="2002028" cy="1901926"/>
          </a:xfrm>
          <a:prstGeom prst="rect">
            <a:avLst/>
          </a:prstGeom>
        </p:spPr>
      </p:pic>
      <p:sp>
        <p:nvSpPr>
          <p:cNvPr id="9" name="Rectangle 8">
            <a:extLst>
              <a:ext uri="{FF2B5EF4-FFF2-40B4-BE49-F238E27FC236}">
                <a16:creationId xmlns:a16="http://schemas.microsoft.com/office/drawing/2014/main" id="{7DCED2B3-C95C-8D47-91DB-741A77129D31}"/>
              </a:ext>
            </a:extLst>
          </p:cNvPr>
          <p:cNvSpPr/>
          <p:nvPr/>
        </p:nvSpPr>
        <p:spPr>
          <a:xfrm>
            <a:off x="2959366" y="2275993"/>
            <a:ext cx="3280065" cy="369332"/>
          </a:xfrm>
          <a:prstGeom prst="rect">
            <a:avLst/>
          </a:prstGeom>
        </p:spPr>
        <p:txBody>
          <a:bodyPr wrap="none">
            <a:spAutoFit/>
          </a:bodyPr>
          <a:lstStyle/>
          <a:p>
            <a:r>
              <a:rPr lang="en-US" dirty="0">
                <a:solidFill>
                  <a:schemeClr val="accent2">
                    <a:lumMod val="75000"/>
                  </a:schemeClr>
                </a:solidFill>
                <a:latin typeface="Georgia" panose="02040502050405020303" pitchFamily="18" charset="0"/>
              </a:rPr>
              <a:t>IT Support Admin Help Desk  </a:t>
            </a:r>
            <a:endParaRPr lang="en-US" dirty="0">
              <a:solidFill>
                <a:schemeClr val="accent2">
                  <a:lumMod val="75000"/>
                </a:schemeClr>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439166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Janet Torres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Primary Care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Medical Assistant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518096" y="242801"/>
            <a:ext cx="1744928" cy="1819180"/>
          </a:xfrm>
          <a:prstGeom prst="rect">
            <a:avLst/>
          </a:prstGeom>
        </p:spPr>
      </p:pic>
    </p:spTree>
    <p:extLst>
      <p:ext uri="{BB962C8B-B14F-4D97-AF65-F5344CB8AC3E}">
        <p14:creationId xmlns:p14="http://schemas.microsoft.com/office/powerpoint/2010/main" val="2765481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Carrie Cook</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Ophthalmology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r>
              <a:rPr lang="en-US" dirty="0">
                <a:latin typeface="Garamond" panose="02020404030301010803" pitchFamily="18" charset="0"/>
              </a:rPr>
              <a:t>Ophthalmic Photographer- Senior</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05829" y="232100"/>
            <a:ext cx="1782567" cy="1801135"/>
          </a:xfrm>
          <a:prstGeom prst="rect">
            <a:avLst/>
          </a:prstGeom>
        </p:spPr>
      </p:pic>
    </p:spTree>
    <p:extLst>
      <p:ext uri="{BB962C8B-B14F-4D97-AF65-F5344CB8AC3E}">
        <p14:creationId xmlns:p14="http://schemas.microsoft.com/office/powerpoint/2010/main" val="56172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5"/>
          <a:srcRect/>
          <a:stretch/>
        </p:blipFill>
        <p:spPr>
          <a:xfrm>
            <a:off x="3471261" y="3937847"/>
            <a:ext cx="1953814" cy="1771459"/>
          </a:xfrm>
          <a:prstGeom prst="rect">
            <a:avLst/>
          </a:prstGeom>
        </p:spPr>
      </p:pic>
      <p:sp>
        <p:nvSpPr>
          <p:cNvPr id="4" name="Title 3"/>
          <p:cNvSpPr>
            <a:spLocks noGrp="1"/>
          </p:cNvSpPr>
          <p:nvPr>
            <p:ph type="ctrTitle"/>
          </p:nvPr>
        </p:nvSpPr>
        <p:spPr/>
        <p:txBody>
          <a:bodyPr/>
          <a:lstStyle/>
          <a:p>
            <a:r>
              <a:rPr lang="en-US" dirty="0">
                <a:latin typeface="Garamond" panose="02020404030301010803" pitchFamily="18" charset="0"/>
              </a:rPr>
              <a:t>Team Awards </a:t>
            </a:r>
          </a:p>
        </p:txBody>
      </p:sp>
    </p:spTree>
    <p:extLst>
      <p:ext uri="{BB962C8B-B14F-4D97-AF65-F5344CB8AC3E}">
        <p14:creationId xmlns:p14="http://schemas.microsoft.com/office/powerpoint/2010/main" val="200713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Dr. Neil Kirby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4049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Radiation Oncology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6895929" y="5388112"/>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95093" y="290522"/>
            <a:ext cx="1953814" cy="1771459"/>
          </a:xfrm>
          <a:prstGeom prst="rect">
            <a:avLst/>
          </a:prstGeom>
        </p:spPr>
      </p:pic>
      <p:sp>
        <p:nvSpPr>
          <p:cNvPr id="13" name="TextBox 12"/>
          <p:cNvSpPr txBox="1"/>
          <p:nvPr/>
        </p:nvSpPr>
        <p:spPr>
          <a:xfrm>
            <a:off x="2635322" y="3421617"/>
            <a:ext cx="3791164" cy="646331"/>
          </a:xfrm>
          <a:prstGeom prst="rect">
            <a:avLst/>
          </a:prstGeom>
          <a:noFill/>
        </p:spPr>
        <p:txBody>
          <a:bodyPr wrap="square" rtlCol="0">
            <a:spAutoFit/>
          </a:bodyPr>
          <a:lstStyle/>
          <a:p>
            <a:pPr algn="ctr"/>
            <a:endParaRPr lang="en-US" dirty="0">
              <a:latin typeface="Georgia" panose="02040502050405020303" pitchFamily="18" charset="0"/>
            </a:endParaRPr>
          </a:p>
          <a:p>
            <a:pPr algn="ctr"/>
            <a:endParaRPr lang="en-US" dirty="0">
              <a:latin typeface="Georgia" panose="02040502050405020303"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744352928"/>
              </p:ext>
            </p:extLst>
          </p:nvPr>
        </p:nvGraphicFramePr>
        <p:xfrm>
          <a:off x="406097" y="290521"/>
          <a:ext cx="1547696" cy="1771459"/>
        </p:xfrm>
        <a:graphic>
          <a:graphicData uri="http://schemas.openxmlformats.org/presentationml/2006/ole">
            <mc:AlternateContent xmlns:mc="http://schemas.openxmlformats.org/markup-compatibility/2006">
              <mc:Choice xmlns:v="urn:schemas-microsoft-com:vml" Requires="v">
                <p:oleObj spid="_x0000_s1068" name="Bitmap Image" r:id="rId8" imgW="790560" imgH="905040" progId="Paint.Picture">
                  <p:embed/>
                </p:oleObj>
              </mc:Choice>
              <mc:Fallback>
                <p:oleObj name="Bitmap Image" r:id="rId8" imgW="790560" imgH="905040" progId="Paint.Picture">
                  <p:embed/>
                  <p:pic>
                    <p:nvPicPr>
                      <p:cNvPr id="0" name=""/>
                      <p:cNvPicPr/>
                      <p:nvPr/>
                    </p:nvPicPr>
                    <p:blipFill>
                      <a:blip r:embed="rId9"/>
                      <a:stretch>
                        <a:fillRect/>
                      </a:stretch>
                    </p:blipFill>
                    <p:spPr>
                      <a:xfrm>
                        <a:off x="406097" y="290521"/>
                        <a:ext cx="1547696" cy="1771459"/>
                      </a:xfrm>
                      <a:prstGeom prst="rect">
                        <a:avLst/>
                      </a:prstGeom>
                    </p:spPr>
                  </p:pic>
                </p:oleObj>
              </mc:Fallback>
            </mc:AlternateContent>
          </a:graphicData>
        </a:graphic>
      </p:graphicFrame>
    </p:spTree>
    <p:extLst>
      <p:ext uri="{BB962C8B-B14F-4D97-AF65-F5344CB8AC3E}">
        <p14:creationId xmlns:p14="http://schemas.microsoft.com/office/powerpoint/2010/main" val="3320860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49235" y="2873399"/>
            <a:ext cx="5502059" cy="2510339"/>
          </a:xfrm>
        </p:spPr>
        <p:txBody>
          <a:bodyPr>
            <a:noAutofit/>
          </a:bodyPr>
          <a:lstStyle/>
          <a:p>
            <a:r>
              <a:rPr lang="en-US" sz="2000" b="1" dirty="0">
                <a:latin typeface="Georgia" panose="02040502050405020303" pitchFamily="18" charset="0"/>
              </a:rPr>
              <a:t>Reproductive Endocrinology and Infertility</a:t>
            </a:r>
            <a:br>
              <a:rPr lang="en-US" sz="2000" b="1" dirty="0">
                <a:latin typeface="Georgia" panose="02040502050405020303" pitchFamily="18" charset="0"/>
              </a:rPr>
            </a:br>
            <a:br>
              <a:rPr lang="en-US" sz="2000" b="1" dirty="0">
                <a:latin typeface="Georgia" panose="02040502050405020303" pitchFamily="18" charset="0"/>
              </a:rPr>
            </a:br>
            <a:r>
              <a:rPr lang="en-US" sz="2000" dirty="0">
                <a:latin typeface="Georgia" panose="02040502050405020303" pitchFamily="18" charset="0"/>
              </a:rPr>
              <a:t> Stephanie Elliott, </a:t>
            </a:r>
            <a:r>
              <a:rPr lang="en-US" sz="2000" dirty="0" err="1">
                <a:latin typeface="Georgia" panose="02040502050405020303" pitchFamily="18" charset="0"/>
              </a:rPr>
              <a:t>APRN</a:t>
            </a:r>
            <a:r>
              <a:rPr lang="en-US" sz="2000" dirty="0">
                <a:latin typeface="Georgia" panose="02040502050405020303" pitchFamily="18" charset="0"/>
              </a:rPr>
              <a:t>, MSN, </a:t>
            </a:r>
            <a:r>
              <a:rPr lang="en-US" sz="2000" dirty="0" err="1">
                <a:latin typeface="Georgia" panose="02040502050405020303" pitchFamily="18" charset="0"/>
              </a:rPr>
              <a:t>FNP</a:t>
            </a:r>
            <a:r>
              <a:rPr lang="en-US" sz="2000" dirty="0">
                <a:latin typeface="Georgia" panose="02040502050405020303" pitchFamily="18" charset="0"/>
              </a:rPr>
              <a:t>-C</a:t>
            </a:r>
            <a:br>
              <a:rPr lang="en-US" sz="2000" dirty="0">
                <a:latin typeface="Georgia" panose="02040502050405020303" pitchFamily="18" charset="0"/>
              </a:rPr>
            </a:br>
            <a:r>
              <a:rPr lang="en-US" sz="2000" dirty="0">
                <a:latin typeface="Georgia" panose="02040502050405020303" pitchFamily="18" charset="0"/>
              </a:rPr>
              <a:t>Esmeralda </a:t>
            </a:r>
            <a:r>
              <a:rPr lang="en-US" sz="2000" dirty="0" err="1">
                <a:latin typeface="Georgia" panose="02040502050405020303" pitchFamily="18" charset="0"/>
              </a:rPr>
              <a:t>Resendez,RN</a:t>
            </a:r>
            <a:br>
              <a:rPr lang="en-US" sz="2000" dirty="0">
                <a:latin typeface="Georgia" panose="02040502050405020303" pitchFamily="18" charset="0"/>
              </a:rPr>
            </a:br>
            <a:r>
              <a:rPr lang="en-US" sz="2000" dirty="0" err="1">
                <a:latin typeface="Georgia" panose="02040502050405020303" pitchFamily="18" charset="0"/>
              </a:rPr>
              <a:t>Yalanda</a:t>
            </a:r>
            <a:r>
              <a:rPr lang="en-US" sz="2000" dirty="0">
                <a:latin typeface="Georgia" panose="02040502050405020303" pitchFamily="18" charset="0"/>
              </a:rPr>
              <a:t> Robinson, RN</a:t>
            </a:r>
            <a:br>
              <a:rPr lang="en-US" sz="2000" dirty="0">
                <a:latin typeface="Georgia" panose="02040502050405020303" pitchFamily="18" charset="0"/>
              </a:rPr>
            </a:br>
            <a:r>
              <a:rPr lang="en-US" sz="2000" dirty="0">
                <a:latin typeface="Georgia" panose="02040502050405020303" pitchFamily="18" charset="0"/>
              </a:rPr>
              <a:t> Stephanie Hettler, RN</a:t>
            </a:r>
            <a:br>
              <a:rPr lang="en-US" sz="2000" dirty="0">
                <a:latin typeface="Georgia" panose="02040502050405020303" pitchFamily="18" charset="0"/>
              </a:rPr>
            </a:br>
            <a:r>
              <a:rPr lang="en-US" sz="2000" dirty="0">
                <a:latin typeface="Georgia" panose="02040502050405020303" pitchFamily="18" charset="0"/>
              </a:rPr>
              <a:t> Lisa Orozco- Medical Assistant </a:t>
            </a:r>
            <a:br>
              <a:rPr lang="en-US" sz="2000" dirty="0">
                <a:latin typeface="Georgia" panose="02040502050405020303" pitchFamily="18" charset="0"/>
              </a:rPr>
            </a:br>
            <a:r>
              <a:rPr lang="en-US" sz="2000" dirty="0">
                <a:latin typeface="Georgia" panose="02040502050405020303" pitchFamily="18" charset="0"/>
              </a:rPr>
              <a:t>Rachell Reaux- Medical Assistant </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289077"/>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cs typeface="Arial" panose="020B0604020202020204" pitchFamily="34" charset="0"/>
              </a:rPr>
              <a:t>Team Award- </a:t>
            </a:r>
            <a:r>
              <a:rPr lang="en-US" sz="1600" dirty="0" err="1">
                <a:solidFill>
                  <a:schemeClr val="accent2">
                    <a:lumMod val="75000"/>
                  </a:schemeClr>
                </a:solidFill>
                <a:latin typeface="Georgia" panose="02040502050405020303" pitchFamily="18" charset="0"/>
                <a:cs typeface="Arial" panose="020B0604020202020204" pitchFamily="34" charset="0"/>
              </a:rPr>
              <a:t>OBGYN</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5" y="549568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Team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508032" y="5368701"/>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4"/>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5"/>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6"/>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7"/>
          <a:srcRect/>
          <a:stretch/>
        </p:blipFill>
        <p:spPr>
          <a:xfrm>
            <a:off x="3548747" y="243101"/>
            <a:ext cx="1963891" cy="1780595"/>
          </a:xfrm>
          <a:prstGeom prst="rect">
            <a:avLst/>
          </a:prstGeom>
        </p:spPr>
      </p:pic>
      <p:pic>
        <p:nvPicPr>
          <p:cNvPr id="3" name="Picture 2"/>
          <p:cNvPicPr>
            <a:picLocks noChangeAspect="1"/>
          </p:cNvPicPr>
          <p:nvPr/>
        </p:nvPicPr>
        <p:blipFill>
          <a:blip r:embed="rId8"/>
          <a:stretch>
            <a:fillRect/>
          </a:stretch>
        </p:blipFill>
        <p:spPr>
          <a:xfrm>
            <a:off x="311299" y="211420"/>
            <a:ext cx="914400" cy="92392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557390590"/>
              </p:ext>
            </p:extLst>
          </p:nvPr>
        </p:nvGraphicFramePr>
        <p:xfrm>
          <a:off x="1451046" y="243101"/>
          <a:ext cx="923925" cy="962025"/>
        </p:xfrm>
        <a:graphic>
          <a:graphicData uri="http://schemas.openxmlformats.org/presentationml/2006/ole">
            <mc:AlternateContent xmlns:mc="http://schemas.openxmlformats.org/markup-compatibility/2006">
              <mc:Choice xmlns:v="urn:schemas-microsoft-com:vml" Requires="v">
                <p:oleObj spid="_x0000_s2076" name="Bitmap Image" r:id="rId9" imgW="923760" imgH="961920" progId="Paint.Picture">
                  <p:embed/>
                </p:oleObj>
              </mc:Choice>
              <mc:Fallback>
                <p:oleObj name="Bitmap Image" r:id="rId9" imgW="923760" imgH="961920" progId="Paint.Picture">
                  <p:embed/>
                  <p:pic>
                    <p:nvPicPr>
                      <p:cNvPr id="0" name=""/>
                      <p:cNvPicPr/>
                      <p:nvPr/>
                    </p:nvPicPr>
                    <p:blipFill>
                      <a:blip r:embed="rId10"/>
                      <a:stretch>
                        <a:fillRect/>
                      </a:stretch>
                    </p:blipFill>
                    <p:spPr>
                      <a:xfrm>
                        <a:off x="1451046" y="243101"/>
                        <a:ext cx="923925" cy="962025"/>
                      </a:xfrm>
                      <a:prstGeom prst="rect">
                        <a:avLst/>
                      </a:prstGeom>
                    </p:spPr>
                  </p:pic>
                </p:oleObj>
              </mc:Fallback>
            </mc:AlternateContent>
          </a:graphicData>
        </a:graphic>
      </p:graphicFrame>
      <p:pic>
        <p:nvPicPr>
          <p:cNvPr id="9" name="Picture 8"/>
          <p:cNvPicPr>
            <a:picLocks noChangeAspect="1"/>
          </p:cNvPicPr>
          <p:nvPr/>
        </p:nvPicPr>
        <p:blipFill>
          <a:blip r:embed="rId11"/>
          <a:stretch>
            <a:fillRect/>
          </a:stretch>
        </p:blipFill>
        <p:spPr>
          <a:xfrm>
            <a:off x="263463" y="1397532"/>
            <a:ext cx="962025" cy="904875"/>
          </a:xfrm>
          <a:prstGeom prst="rect">
            <a:avLst/>
          </a:prstGeom>
        </p:spPr>
      </p:pic>
      <p:pic>
        <p:nvPicPr>
          <p:cNvPr id="10" name="Picture 9"/>
          <p:cNvPicPr>
            <a:picLocks noChangeAspect="1"/>
          </p:cNvPicPr>
          <p:nvPr/>
        </p:nvPicPr>
        <p:blipFill>
          <a:blip r:embed="rId12"/>
          <a:stretch>
            <a:fillRect/>
          </a:stretch>
        </p:blipFill>
        <p:spPr>
          <a:xfrm>
            <a:off x="1508032" y="1352755"/>
            <a:ext cx="847889" cy="965930"/>
          </a:xfrm>
          <a:prstGeom prst="rect">
            <a:avLst/>
          </a:prstGeom>
        </p:spPr>
      </p:pic>
      <p:pic>
        <p:nvPicPr>
          <p:cNvPr id="17" name="Picture 16"/>
          <p:cNvPicPr>
            <a:picLocks noChangeAspect="1"/>
          </p:cNvPicPr>
          <p:nvPr/>
        </p:nvPicPr>
        <p:blipFill>
          <a:blip r:embed="rId13"/>
          <a:stretch>
            <a:fillRect/>
          </a:stretch>
        </p:blipFill>
        <p:spPr>
          <a:xfrm>
            <a:off x="263674" y="2514600"/>
            <a:ext cx="962025" cy="914400"/>
          </a:xfrm>
          <a:prstGeom prst="rect">
            <a:avLst/>
          </a:prstGeom>
        </p:spPr>
      </p:pic>
      <p:pic>
        <p:nvPicPr>
          <p:cNvPr id="18" name="Picture 17"/>
          <p:cNvPicPr>
            <a:picLocks noChangeAspect="1"/>
          </p:cNvPicPr>
          <p:nvPr/>
        </p:nvPicPr>
        <p:blipFill>
          <a:blip r:embed="rId14"/>
          <a:stretch>
            <a:fillRect/>
          </a:stretch>
        </p:blipFill>
        <p:spPr>
          <a:xfrm>
            <a:off x="1422471" y="2463582"/>
            <a:ext cx="933450" cy="965418"/>
          </a:xfrm>
          <a:prstGeom prst="rect">
            <a:avLst/>
          </a:prstGeom>
        </p:spPr>
      </p:pic>
    </p:spTree>
    <p:extLst>
      <p:ext uri="{BB962C8B-B14F-4D97-AF65-F5344CB8AC3E}">
        <p14:creationId xmlns:p14="http://schemas.microsoft.com/office/powerpoint/2010/main" val="2757800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4" name="Title 1">
            <a:extLst>
              <a:ext uri="{FF2B5EF4-FFF2-40B4-BE49-F238E27FC236}">
                <a16:creationId xmlns:a16="http://schemas.microsoft.com/office/drawing/2014/main" id="{12040BB6-717C-4850-A033-9D126474B371}"/>
              </a:ext>
            </a:extLst>
          </p:cNvPr>
          <p:cNvSpPr>
            <a:spLocks noGrp="1"/>
          </p:cNvSpPr>
          <p:nvPr>
            <p:ph type="ctrTitle"/>
          </p:nvPr>
        </p:nvSpPr>
        <p:spPr>
          <a:xfrm>
            <a:off x="0" y="4967250"/>
            <a:ext cx="9144000" cy="1030393"/>
          </a:xfrm>
        </p:spPr>
        <p:txBody>
          <a:bodyPr>
            <a:noAutofit/>
          </a:bodyPr>
          <a:lstStyle/>
          <a:p>
            <a:r>
              <a:rPr lang="en-US" sz="4800" b="1" dirty="0">
                <a:latin typeface="Georgia"/>
                <a:cs typeface="Arial"/>
              </a:rPr>
              <a:t>Patient Experience</a:t>
            </a:r>
            <a:br>
              <a:rPr lang="en-US" sz="4800" b="1" dirty="0">
                <a:latin typeface="Georgia"/>
                <a:cs typeface="Arial"/>
              </a:rPr>
            </a:br>
            <a:r>
              <a:rPr lang="en-US" sz="4800" b="1" dirty="0">
                <a:latin typeface="Georgia"/>
                <a:cs typeface="Arial"/>
              </a:rPr>
              <a:t>1</a:t>
            </a:r>
            <a:r>
              <a:rPr lang="en-US" sz="4800" b="1" baseline="30000" dirty="0">
                <a:latin typeface="Georgia"/>
                <a:cs typeface="Arial"/>
              </a:rPr>
              <a:t>st</a:t>
            </a:r>
            <a:r>
              <a:rPr lang="en-US" sz="4800" b="1" dirty="0">
                <a:latin typeface="Georgia"/>
                <a:cs typeface="Arial"/>
              </a:rPr>
              <a:t> Quarter - High Five</a:t>
            </a:r>
            <a:br>
              <a:rPr lang="en-US" sz="4800" b="1" dirty="0">
                <a:latin typeface="Georgia"/>
                <a:cs typeface="Arial"/>
              </a:rPr>
            </a:br>
            <a:r>
              <a:rPr lang="en-US" sz="4800" b="1" dirty="0">
                <a:latin typeface="Georgia"/>
                <a:cs typeface="Arial"/>
              </a:rPr>
              <a:t>Practice Champion Awards</a:t>
            </a:r>
            <a:endParaRPr lang="en-US" sz="6600" b="1" dirty="0">
              <a:latin typeface="Georgia"/>
              <a:cs typeface="Arial"/>
            </a:endParaRPr>
          </a:p>
        </p:txBody>
      </p:sp>
      <p:pic>
        <p:nvPicPr>
          <p:cNvPr id="8" name="Picture 7">
            <a:extLst>
              <a:ext uri="{FF2B5EF4-FFF2-40B4-BE49-F238E27FC236}">
                <a16:creationId xmlns:a16="http://schemas.microsoft.com/office/drawing/2014/main" id="{C2CE0E4F-E5C7-412E-8068-E77A530C2D19}"/>
              </a:ext>
            </a:extLst>
          </p:cNvPr>
          <p:cNvPicPr>
            <a:picLocks noChangeAspect="1"/>
          </p:cNvPicPr>
          <p:nvPr/>
        </p:nvPicPr>
        <p:blipFill>
          <a:blip r:embed="rId4"/>
          <a:stretch>
            <a:fillRect/>
          </a:stretch>
        </p:blipFill>
        <p:spPr>
          <a:xfrm>
            <a:off x="2635086" y="1007797"/>
            <a:ext cx="3873828" cy="2599769"/>
          </a:xfrm>
          <a:prstGeom prst="rect">
            <a:avLst/>
          </a:prstGeom>
        </p:spPr>
      </p:pic>
    </p:spTree>
    <p:extLst>
      <p:ext uri="{BB962C8B-B14F-4D97-AF65-F5344CB8AC3E}">
        <p14:creationId xmlns:p14="http://schemas.microsoft.com/office/powerpoint/2010/main" val="3121596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pic>
        <p:nvPicPr>
          <p:cNvPr id="6" name="Picture 5">
            <a:extLst>
              <a:ext uri="{FF2B5EF4-FFF2-40B4-BE49-F238E27FC236}">
                <a16:creationId xmlns:a16="http://schemas.microsoft.com/office/drawing/2014/main" id="{48B5A9C5-AFA3-4DF9-BFEC-2FE7A6A75F3E}"/>
              </a:ext>
            </a:extLst>
          </p:cNvPr>
          <p:cNvPicPr>
            <a:picLocks noChangeAspect="1"/>
          </p:cNvPicPr>
          <p:nvPr/>
        </p:nvPicPr>
        <p:blipFill>
          <a:blip r:embed="rId4"/>
          <a:stretch>
            <a:fillRect/>
          </a:stretch>
        </p:blipFill>
        <p:spPr>
          <a:xfrm>
            <a:off x="159798" y="2005463"/>
            <a:ext cx="8824404" cy="2495516"/>
          </a:xfrm>
          <a:prstGeom prst="rect">
            <a:avLst/>
          </a:prstGeom>
        </p:spPr>
      </p:pic>
    </p:spTree>
    <p:extLst>
      <p:ext uri="{BB962C8B-B14F-4D97-AF65-F5344CB8AC3E}">
        <p14:creationId xmlns:p14="http://schemas.microsoft.com/office/powerpoint/2010/main" val="2059084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96.15</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Primary Care Center</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Shavano Park</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683772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96.19</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Plastic Surgery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884155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96.48</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Otolaryngology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585752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96.63</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Medical Diabetes</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2350355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96.77</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err="1">
                <a:latin typeface="Georgia" panose="02040502050405020303" pitchFamily="18" charset="0"/>
                <a:cs typeface="Arial" panose="020B0604020202020204" pitchFamily="34" charset="0"/>
              </a:rPr>
              <a:t>Carińo</a:t>
            </a:r>
            <a:r>
              <a:rPr lang="en-US" sz="4400" b="1" dirty="0">
                <a:latin typeface="Georgia" panose="02040502050405020303" pitchFamily="18" charset="0"/>
                <a:cs typeface="Arial" panose="020B0604020202020204" pitchFamily="34" charset="0"/>
              </a:rPr>
              <a:t> Home Visits</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Geriatrics &amp; Supportive Care</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604802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96.84</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Dermatology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Hill Country</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181704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96.97</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Cardiothoracic Surgery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2451316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Diane Vasquez</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34141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Medical Assistant- Intermediate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529119" y="447792"/>
            <a:ext cx="1344148" cy="1372151"/>
          </a:xfrm>
          <a:prstGeom prst="rect">
            <a:avLst/>
          </a:prstGeom>
        </p:spPr>
      </p:pic>
    </p:spTree>
    <p:extLst>
      <p:ext uri="{BB962C8B-B14F-4D97-AF65-F5344CB8AC3E}">
        <p14:creationId xmlns:p14="http://schemas.microsoft.com/office/powerpoint/2010/main" val="3395500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96.97</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Cardiology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Hill Country</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27489174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98.44</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42229"/>
            <a:ext cx="9144000" cy="1039697"/>
          </a:xfrm>
        </p:spPr>
        <p:txBody>
          <a:bodyPr>
            <a:noAutofit/>
          </a:bodyPr>
          <a:lstStyle/>
          <a:p>
            <a:r>
              <a:rPr lang="en-US" sz="4400" b="1" dirty="0">
                <a:latin typeface="Georgia" panose="02040502050405020303" pitchFamily="18" charset="0"/>
                <a:cs typeface="Arial" panose="020B0604020202020204" pitchFamily="34" charset="0"/>
              </a:rPr>
              <a:t>Rehabilitation Medicine</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the Medical Arts &amp; Research Center</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3730918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1820966" y="2965209"/>
            <a:ext cx="5502059" cy="350729"/>
          </a:xfrm>
        </p:spPr>
        <p:txBody>
          <a:bodyPr>
            <a:normAutofit/>
          </a:bodyPr>
          <a:lstStyle/>
          <a:p>
            <a:r>
              <a:rPr lang="en-US" sz="1400" dirty="0">
                <a:latin typeface="Georgia" panose="02040502050405020303" pitchFamily="18" charset="0"/>
                <a:cs typeface="Arial" panose="020B0604020202020204" pitchFamily="34" charset="0"/>
              </a:rPr>
              <a:t>as a</a:t>
            </a:r>
            <a:endParaRPr lang="en-US" sz="14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65" y="1067772"/>
            <a:ext cx="5502059" cy="95258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a:solidFill>
                  <a:schemeClr val="accent2">
                    <a:lumMod val="50000"/>
                  </a:schemeClr>
                </a:solidFill>
                <a:latin typeface="Georgia" panose="02040502050405020303" pitchFamily="18" charset="0"/>
                <a:cs typeface="Arial" panose="020B0604020202020204" pitchFamily="34" charset="0"/>
              </a:rPr>
              <a:t>UT Health Physicians</a:t>
            </a:r>
          </a:p>
          <a:p>
            <a:r>
              <a:rPr lang="en-US" sz="2000"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0" y="3295318"/>
            <a:ext cx="910113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600" b="1" dirty="0">
                <a:solidFill>
                  <a:schemeClr val="accent2">
                    <a:lumMod val="75000"/>
                  </a:schemeClr>
                </a:solidFill>
                <a:latin typeface="Georgia" panose="02040502050405020303" pitchFamily="18" charset="0"/>
                <a:cs typeface="Arial" panose="020B0604020202020204" pitchFamily="34" charset="0"/>
              </a:rPr>
              <a:t>Patient Experience High Five Practice Champion</a:t>
            </a:r>
          </a:p>
        </p:txBody>
      </p:sp>
      <p:sp>
        <p:nvSpPr>
          <p:cNvPr id="2" name="Subtitle 2">
            <a:extLst>
              <a:ext uri="{FF2B5EF4-FFF2-40B4-BE49-F238E27FC236}">
                <a16:creationId xmlns:a16="http://schemas.microsoft.com/office/drawing/2014/main" id="{C21D353F-12ED-4740-AF01-1DF8270FFD6B}"/>
              </a:ext>
            </a:extLst>
          </p:cNvPr>
          <p:cNvSpPr txBox="1">
            <a:spLocks/>
          </p:cNvSpPr>
          <p:nvPr/>
        </p:nvSpPr>
        <p:spPr>
          <a:xfrm>
            <a:off x="182880" y="3899947"/>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latin typeface="Georgia" panose="02040502050405020303" pitchFamily="18" charset="0"/>
                <a:cs typeface="Arial" panose="020B0604020202020204" pitchFamily="34" charset="0"/>
              </a:rPr>
              <a:t> “Likelihood of Recommending 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b="1" dirty="0">
                <a:solidFill>
                  <a:schemeClr val="accent2">
                    <a:lumMod val="75000"/>
                  </a:schemeClr>
                </a:solidFill>
                <a:latin typeface="Georgia" panose="02040502050405020303" pitchFamily="18" charset="0"/>
                <a:cs typeface="Arial" panose="020B0604020202020204" pitchFamily="34" charset="0"/>
              </a:rPr>
              <a:t>98.81</a:t>
            </a:r>
          </a:p>
          <a:p>
            <a:pPr>
              <a:spcBef>
                <a:spcPts val="0"/>
              </a:spcBef>
            </a:pPr>
            <a:endParaRPr lang="en-US" sz="1800" b="1" dirty="0">
              <a:latin typeface="Georgia" panose="02040502050405020303" pitchFamily="18" charset="0"/>
              <a:cs typeface="Arial" panose="020B0604020202020204" pitchFamily="34" charset="0"/>
            </a:endParaRPr>
          </a:p>
        </p:txBody>
      </p:sp>
      <p:sp>
        <p:nvSpPr>
          <p:cNvPr id="12" name="Title 1">
            <a:extLst>
              <a:ext uri="{FF2B5EF4-FFF2-40B4-BE49-F238E27FC236}">
                <a16:creationId xmlns:a16="http://schemas.microsoft.com/office/drawing/2014/main" id="{8901BF94-6996-44B0-874F-8C368E35D498}"/>
              </a:ext>
            </a:extLst>
          </p:cNvPr>
          <p:cNvSpPr>
            <a:spLocks noGrp="1"/>
          </p:cNvSpPr>
          <p:nvPr>
            <p:ph type="ctrTitle"/>
          </p:nvPr>
        </p:nvSpPr>
        <p:spPr>
          <a:xfrm>
            <a:off x="0" y="1992579"/>
            <a:ext cx="9144000" cy="1039697"/>
          </a:xfrm>
        </p:spPr>
        <p:txBody>
          <a:bodyPr>
            <a:noAutofit/>
          </a:bodyPr>
          <a:lstStyle/>
          <a:p>
            <a:r>
              <a:rPr lang="en-US" sz="4400" b="1" dirty="0">
                <a:latin typeface="Georgia" panose="02040502050405020303" pitchFamily="18" charset="0"/>
                <a:cs typeface="Arial" panose="020B0604020202020204" pitchFamily="34" charset="0"/>
              </a:rPr>
              <a:t>General &amp; Bariatric Surgery</a:t>
            </a:r>
            <a:br>
              <a:rPr lang="en-US" sz="3600" b="1" dirty="0">
                <a:latin typeface="Georgia" panose="02040502050405020303" pitchFamily="18" charset="0"/>
                <a:cs typeface="Arial" panose="020B0604020202020204" pitchFamily="34" charset="0"/>
              </a:rPr>
            </a:br>
            <a:r>
              <a:rPr lang="en-US" sz="2800" dirty="0">
                <a:latin typeface="Georgia" panose="02040502050405020303" pitchFamily="18" charset="0"/>
                <a:cs typeface="Arial" panose="020B0604020202020204" pitchFamily="34" charset="0"/>
              </a:rPr>
              <a:t>at Westover Hills</a:t>
            </a:r>
            <a:endParaRPr lang="en-US" sz="3600" dirty="0">
              <a:latin typeface="Georgia" panose="02040502050405020303" pitchFamily="18" charset="0"/>
              <a:cs typeface="Arial" panose="020B0604020202020204" pitchFamily="34" charset="0"/>
            </a:endParaRPr>
          </a:p>
        </p:txBody>
      </p:sp>
      <p:sp>
        <p:nvSpPr>
          <p:cNvPr id="13" name="Subtitle 2">
            <a:extLst>
              <a:ext uri="{FF2B5EF4-FFF2-40B4-BE49-F238E27FC236}">
                <a16:creationId xmlns:a16="http://schemas.microsoft.com/office/drawing/2014/main" id="{ABDFF25D-E3AE-4443-8C4D-DF6DA2B058E9}"/>
              </a:ext>
            </a:extLst>
          </p:cNvPr>
          <p:cNvSpPr txBox="1">
            <a:spLocks/>
          </p:cNvSpPr>
          <p:nvPr/>
        </p:nvSpPr>
        <p:spPr>
          <a:xfrm>
            <a:off x="7862" y="4963894"/>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 </a:t>
            </a:r>
            <a:r>
              <a:rPr lang="en-US" sz="2000" dirty="0">
                <a:latin typeface="Georgia" panose="02040502050405020303" pitchFamily="18" charset="0"/>
                <a:cs typeface="Arial" panose="020B0604020202020204" pitchFamily="34" charset="0"/>
              </a:rPr>
              <a:t>quarter of the 2021-2022 fiscal year </a:t>
            </a:r>
          </a:p>
        </p:txBody>
      </p:sp>
    </p:spTree>
    <p:extLst>
      <p:ext uri="{BB962C8B-B14F-4D97-AF65-F5344CB8AC3E}">
        <p14:creationId xmlns:p14="http://schemas.microsoft.com/office/powerpoint/2010/main" val="698969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4" name="Title 1">
            <a:extLst>
              <a:ext uri="{FF2B5EF4-FFF2-40B4-BE49-F238E27FC236}">
                <a16:creationId xmlns:a16="http://schemas.microsoft.com/office/drawing/2014/main" id="{12040BB6-717C-4850-A033-9D126474B371}"/>
              </a:ext>
            </a:extLst>
          </p:cNvPr>
          <p:cNvSpPr>
            <a:spLocks noGrp="1"/>
          </p:cNvSpPr>
          <p:nvPr>
            <p:ph type="ctrTitle"/>
          </p:nvPr>
        </p:nvSpPr>
        <p:spPr>
          <a:xfrm>
            <a:off x="0" y="6016363"/>
            <a:ext cx="9144000" cy="1030393"/>
          </a:xfrm>
        </p:spPr>
        <p:txBody>
          <a:bodyPr>
            <a:noAutofit/>
          </a:bodyPr>
          <a:lstStyle/>
          <a:p>
            <a:r>
              <a:rPr lang="en-US" sz="5400" b="1" dirty="0">
                <a:latin typeface="Georgia"/>
                <a:cs typeface="Arial"/>
              </a:rPr>
              <a:t>Patient Experience </a:t>
            </a:r>
            <a:br>
              <a:rPr lang="en-US" sz="5400" b="1" dirty="0">
                <a:latin typeface="Georgia"/>
                <a:cs typeface="Arial"/>
              </a:rPr>
            </a:br>
            <a:r>
              <a:rPr lang="en-US" sz="5400" b="1" dirty="0">
                <a:latin typeface="Georgia"/>
                <a:cs typeface="Arial"/>
              </a:rPr>
              <a:t>1</a:t>
            </a:r>
            <a:r>
              <a:rPr lang="en-US" sz="5400" b="1" baseline="30000" dirty="0">
                <a:latin typeface="Georgia"/>
                <a:cs typeface="Arial"/>
              </a:rPr>
              <a:t>st</a:t>
            </a:r>
            <a:r>
              <a:rPr lang="en-US" sz="5400" b="1" dirty="0">
                <a:latin typeface="Georgia"/>
                <a:cs typeface="Arial"/>
              </a:rPr>
              <a:t> </a:t>
            </a:r>
            <a:r>
              <a:rPr lang="en-US" sz="4800" b="1" dirty="0">
                <a:latin typeface="Georgia"/>
                <a:cs typeface="Arial"/>
              </a:rPr>
              <a:t>Quarter</a:t>
            </a:r>
            <a:r>
              <a:rPr lang="en-US" sz="5400" b="1" dirty="0">
                <a:latin typeface="Georgia"/>
                <a:cs typeface="Arial"/>
              </a:rPr>
              <a:t> </a:t>
            </a:r>
            <a:br>
              <a:rPr lang="en-US" sz="5400" b="1" dirty="0">
                <a:latin typeface="Georgia"/>
                <a:cs typeface="Arial"/>
              </a:rPr>
            </a:br>
            <a:r>
              <a:rPr lang="en-US" sz="5400" b="1" dirty="0">
                <a:latin typeface="Georgia"/>
                <a:cs typeface="Arial"/>
              </a:rPr>
              <a:t>Practice Champion </a:t>
            </a:r>
            <a:br>
              <a:rPr lang="en-US" sz="4400" b="1" dirty="0">
                <a:latin typeface="Georgia"/>
                <a:cs typeface="Arial"/>
              </a:rPr>
            </a:br>
            <a:endParaRPr lang="en-US" sz="7200" b="1" dirty="0">
              <a:latin typeface="Georgia"/>
              <a:cs typeface="Arial"/>
            </a:endParaRPr>
          </a:p>
        </p:txBody>
      </p:sp>
      <p:pic>
        <p:nvPicPr>
          <p:cNvPr id="8" name="Picture 7">
            <a:extLst>
              <a:ext uri="{FF2B5EF4-FFF2-40B4-BE49-F238E27FC236}">
                <a16:creationId xmlns:a16="http://schemas.microsoft.com/office/drawing/2014/main" id="{C2CE0E4F-E5C7-412E-8068-E77A530C2D19}"/>
              </a:ext>
            </a:extLst>
          </p:cNvPr>
          <p:cNvPicPr>
            <a:picLocks noChangeAspect="1"/>
          </p:cNvPicPr>
          <p:nvPr/>
        </p:nvPicPr>
        <p:blipFill>
          <a:blip r:embed="rId4"/>
          <a:stretch>
            <a:fillRect/>
          </a:stretch>
        </p:blipFill>
        <p:spPr>
          <a:xfrm>
            <a:off x="2635086" y="1052185"/>
            <a:ext cx="3873828" cy="2599769"/>
          </a:xfrm>
          <a:prstGeom prst="rect">
            <a:avLst/>
          </a:prstGeom>
        </p:spPr>
      </p:pic>
    </p:spTree>
    <p:extLst>
      <p:ext uri="{BB962C8B-B14F-4D97-AF65-F5344CB8AC3E}">
        <p14:creationId xmlns:p14="http://schemas.microsoft.com/office/powerpoint/2010/main" val="3461913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2"/>
          <a:stretch>
            <a:fillRect/>
          </a:stretch>
        </p:blipFill>
        <p:spPr>
          <a:xfrm>
            <a:off x="0" y="6422231"/>
            <a:ext cx="9144000" cy="442912"/>
          </a:xfrm>
          <a:prstGeom prst="rect">
            <a:avLst/>
          </a:prstGeom>
        </p:spPr>
      </p:pic>
      <p:pic>
        <p:nvPicPr>
          <p:cNvPr id="9" name="Picture 8">
            <a:extLst>
              <a:ext uri="{FF2B5EF4-FFF2-40B4-BE49-F238E27FC236}">
                <a16:creationId xmlns:a16="http://schemas.microsoft.com/office/drawing/2014/main" id="{26351D87-F7D7-B74A-9DF5-AB26929D783D}"/>
              </a:ext>
            </a:extLst>
          </p:cNvPr>
          <p:cNvPicPr>
            <a:picLocks noChangeAspect="1"/>
          </p:cNvPicPr>
          <p:nvPr/>
        </p:nvPicPr>
        <p:blipFill>
          <a:blip r:embed="rId3"/>
          <a:stretch>
            <a:fillRect/>
          </a:stretch>
        </p:blipFill>
        <p:spPr>
          <a:xfrm>
            <a:off x="-42864" y="-113070"/>
            <a:ext cx="4864895" cy="1613835"/>
          </a:xfrm>
          <a:prstGeom prst="rect">
            <a:avLst/>
          </a:prstGeom>
        </p:spPr>
      </p:pic>
      <p:sp>
        <p:nvSpPr>
          <p:cNvPr id="16" name="Title 1">
            <a:extLst>
              <a:ext uri="{FF2B5EF4-FFF2-40B4-BE49-F238E27FC236}">
                <a16:creationId xmlns:a16="http://schemas.microsoft.com/office/drawing/2014/main" id="{EE4A0A1A-7E15-4D93-AEDE-C5C7161AE53B}"/>
              </a:ext>
            </a:extLst>
          </p:cNvPr>
          <p:cNvSpPr>
            <a:spLocks noGrp="1"/>
          </p:cNvSpPr>
          <p:nvPr>
            <p:ph type="ctrTitle"/>
          </p:nvPr>
        </p:nvSpPr>
        <p:spPr>
          <a:xfrm>
            <a:off x="21431" y="2325328"/>
            <a:ext cx="9144000" cy="1039697"/>
          </a:xfrm>
        </p:spPr>
        <p:txBody>
          <a:bodyPr anchor="t">
            <a:noAutofit/>
          </a:bodyPr>
          <a:lstStyle/>
          <a:p>
            <a:r>
              <a:rPr lang="en-US" sz="4800" b="1" dirty="0">
                <a:latin typeface="Georgia" panose="02040502050405020303" pitchFamily="18" charset="0"/>
                <a:cs typeface="Arial" panose="020B0604020202020204" pitchFamily="34" charset="0"/>
              </a:rPr>
              <a:t>PHC Pediatric Cardiology</a:t>
            </a:r>
            <a:br>
              <a:rPr lang="en-US" sz="4400" b="1" dirty="0">
                <a:latin typeface="Georgia" panose="02040502050405020303" pitchFamily="18" charset="0"/>
                <a:cs typeface="Arial" panose="020B0604020202020204" pitchFamily="34" charset="0"/>
              </a:rPr>
            </a:br>
            <a:endParaRPr lang="en-US" sz="3200" dirty="0">
              <a:latin typeface="Georgia" panose="02040502050405020303" pitchFamily="18" charset="0"/>
              <a:cs typeface="Arial" panose="020B0604020202020204" pitchFamily="34" charset="0"/>
            </a:endParaRPr>
          </a:p>
        </p:txBody>
      </p:sp>
      <p:sp>
        <p:nvSpPr>
          <p:cNvPr id="17" name="Subtitle 2">
            <a:extLst>
              <a:ext uri="{FF2B5EF4-FFF2-40B4-BE49-F238E27FC236}">
                <a16:creationId xmlns:a16="http://schemas.microsoft.com/office/drawing/2014/main" id="{FD3F1170-0FF5-49CC-AD6D-9F4F41AB13A8}"/>
              </a:ext>
            </a:extLst>
          </p:cNvPr>
          <p:cNvSpPr>
            <a:spLocks noGrp="1"/>
          </p:cNvSpPr>
          <p:nvPr>
            <p:ph type="subTitle" idx="1"/>
          </p:nvPr>
        </p:nvSpPr>
        <p:spPr>
          <a:xfrm>
            <a:off x="-21433" y="3232114"/>
            <a:ext cx="9186864" cy="334017"/>
          </a:xfrm>
        </p:spPr>
        <p:txBody>
          <a:bodyPr>
            <a:normAutofit/>
          </a:bodyPr>
          <a:lstStyle/>
          <a:p>
            <a:r>
              <a:rPr lang="en-US" sz="1600" dirty="0">
                <a:latin typeface="Georgia" panose="02040502050405020303" pitchFamily="18" charset="0"/>
                <a:cs typeface="Arial" panose="020B0604020202020204" pitchFamily="34" charset="0"/>
              </a:rPr>
              <a:t>as the</a:t>
            </a:r>
            <a:endParaRPr lang="en-US" sz="1600" u="sng" dirty="0">
              <a:latin typeface="Georgia" panose="02040502050405020303" pitchFamily="18" charset="0"/>
              <a:cs typeface="Arial" panose="020B0604020202020204" pitchFamily="34" charset="0"/>
            </a:endParaRPr>
          </a:p>
        </p:txBody>
      </p:sp>
      <p:sp>
        <p:nvSpPr>
          <p:cNvPr id="19" name="Subtitle 2">
            <a:extLst>
              <a:ext uri="{FF2B5EF4-FFF2-40B4-BE49-F238E27FC236}">
                <a16:creationId xmlns:a16="http://schemas.microsoft.com/office/drawing/2014/main" id="{62704CC1-0A7D-4C0E-AF2F-FB40F018D011}"/>
              </a:ext>
            </a:extLst>
          </p:cNvPr>
          <p:cNvSpPr txBox="1">
            <a:spLocks/>
          </p:cNvSpPr>
          <p:nvPr/>
        </p:nvSpPr>
        <p:spPr>
          <a:xfrm>
            <a:off x="1820970" y="1049053"/>
            <a:ext cx="5502059" cy="952586"/>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dirty="0">
                <a:solidFill>
                  <a:schemeClr val="accent2">
                    <a:lumMod val="50000"/>
                  </a:schemeClr>
                </a:solidFill>
                <a:latin typeface="Georgia" panose="02040502050405020303" pitchFamily="18" charset="0"/>
                <a:cs typeface="Arial" panose="020B0604020202020204" pitchFamily="34" charset="0"/>
              </a:rPr>
              <a:t>UT Health Physicians</a:t>
            </a:r>
          </a:p>
          <a:p>
            <a:r>
              <a:rPr lang="en-US" dirty="0">
                <a:solidFill>
                  <a:schemeClr val="accent2">
                    <a:lumMod val="50000"/>
                  </a:schemeClr>
                </a:solidFill>
                <a:latin typeface="Georgia" panose="02040502050405020303" pitchFamily="18" charset="0"/>
                <a:cs typeface="Arial" panose="020B0604020202020204" pitchFamily="34" charset="0"/>
              </a:rPr>
              <a:t>recognizes</a:t>
            </a:r>
          </a:p>
        </p:txBody>
      </p:sp>
      <p:sp>
        <p:nvSpPr>
          <p:cNvPr id="22" name="Subtitle 2">
            <a:extLst>
              <a:ext uri="{FF2B5EF4-FFF2-40B4-BE49-F238E27FC236}">
                <a16:creationId xmlns:a16="http://schemas.microsoft.com/office/drawing/2014/main" id="{2CC4E953-D1FE-4288-82D0-872F9973D628}"/>
              </a:ext>
            </a:extLst>
          </p:cNvPr>
          <p:cNvSpPr txBox="1">
            <a:spLocks/>
          </p:cNvSpPr>
          <p:nvPr/>
        </p:nvSpPr>
        <p:spPr>
          <a:xfrm>
            <a:off x="-21433" y="3584343"/>
            <a:ext cx="9186864" cy="13954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3400" b="1" dirty="0">
                <a:solidFill>
                  <a:schemeClr val="accent2">
                    <a:lumMod val="75000"/>
                  </a:schemeClr>
                </a:solidFill>
                <a:latin typeface="Georgia" panose="02040502050405020303" pitchFamily="18" charset="0"/>
                <a:cs typeface="Arial" panose="020B0604020202020204" pitchFamily="34" charset="0"/>
              </a:rPr>
              <a:t>Patient Experience Practice Champion</a:t>
            </a:r>
          </a:p>
        </p:txBody>
      </p:sp>
      <p:sp>
        <p:nvSpPr>
          <p:cNvPr id="14" name="Subtitle 2">
            <a:extLst>
              <a:ext uri="{FF2B5EF4-FFF2-40B4-BE49-F238E27FC236}">
                <a16:creationId xmlns:a16="http://schemas.microsoft.com/office/drawing/2014/main" id="{A63CDDAA-2C28-483A-BBE7-97D9AC48556E}"/>
              </a:ext>
            </a:extLst>
          </p:cNvPr>
          <p:cNvSpPr txBox="1">
            <a:spLocks/>
          </p:cNvSpPr>
          <p:nvPr/>
        </p:nvSpPr>
        <p:spPr>
          <a:xfrm>
            <a:off x="112871" y="4358218"/>
            <a:ext cx="8918256"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b="1" dirty="0">
                <a:latin typeface="Georgia" panose="02040502050405020303" pitchFamily="18" charset="0"/>
                <a:cs typeface="Arial" panose="020B0604020202020204" pitchFamily="34" charset="0"/>
              </a:rPr>
              <a:t> </a:t>
            </a:r>
            <a:r>
              <a:rPr lang="en-US" b="1" dirty="0">
                <a:latin typeface="Georgia" panose="02040502050405020303" pitchFamily="18" charset="0"/>
                <a:cs typeface="Arial" panose="020B0604020202020204" pitchFamily="34" charset="0"/>
              </a:rPr>
              <a:t>“</a:t>
            </a:r>
            <a:r>
              <a:rPr lang="en-US" sz="2400" b="1" dirty="0">
                <a:latin typeface="Georgia" panose="02040502050405020303" pitchFamily="18" charset="0"/>
                <a:cs typeface="Arial" panose="020B0604020202020204" pitchFamily="34" charset="0"/>
              </a:rPr>
              <a:t>Likelihood of Recommending </a:t>
            </a:r>
            <a:r>
              <a:rPr lang="en-US" b="1" dirty="0">
                <a:latin typeface="Georgia" panose="02040502050405020303" pitchFamily="18" charset="0"/>
                <a:cs typeface="Arial" panose="020B0604020202020204" pitchFamily="34" charset="0"/>
              </a:rPr>
              <a:t>Provider’s Office” </a:t>
            </a:r>
          </a:p>
          <a:p>
            <a:pPr>
              <a:spcBef>
                <a:spcPts val="0"/>
              </a:spcBef>
            </a:pPr>
            <a:r>
              <a:rPr lang="en-US" b="1" dirty="0">
                <a:latin typeface="Georgia" panose="02040502050405020303" pitchFamily="18" charset="0"/>
                <a:cs typeface="Arial" panose="020B0604020202020204" pitchFamily="34" charset="0"/>
              </a:rPr>
              <a:t>Patient Score of </a:t>
            </a:r>
            <a:r>
              <a:rPr lang="en-US" sz="2800" b="1" dirty="0">
                <a:solidFill>
                  <a:schemeClr val="accent2">
                    <a:lumMod val="75000"/>
                  </a:schemeClr>
                </a:solidFill>
                <a:latin typeface="Georgia" panose="02040502050405020303" pitchFamily="18" charset="0"/>
                <a:cs typeface="Arial" panose="020B0604020202020204" pitchFamily="34" charset="0"/>
              </a:rPr>
              <a:t>99.19</a:t>
            </a:r>
            <a:endParaRPr lang="en-US" b="1" dirty="0">
              <a:solidFill>
                <a:schemeClr val="accent2">
                  <a:lumMod val="75000"/>
                </a:schemeClr>
              </a:solidFill>
              <a:latin typeface="Georgia" panose="02040502050405020303" pitchFamily="18" charset="0"/>
              <a:cs typeface="Arial" panose="020B0604020202020204" pitchFamily="34" charset="0"/>
            </a:endParaRPr>
          </a:p>
          <a:p>
            <a:pPr>
              <a:spcBef>
                <a:spcPts val="0"/>
              </a:spcBef>
            </a:pPr>
            <a:endParaRPr lang="en-US" sz="1600" b="1" dirty="0">
              <a:latin typeface="Georgia" panose="02040502050405020303" pitchFamily="18" charset="0"/>
              <a:cs typeface="Arial" panose="020B0604020202020204" pitchFamily="34" charset="0"/>
            </a:endParaRPr>
          </a:p>
        </p:txBody>
      </p:sp>
      <p:sp>
        <p:nvSpPr>
          <p:cNvPr id="20" name="Subtitle 2">
            <a:extLst>
              <a:ext uri="{FF2B5EF4-FFF2-40B4-BE49-F238E27FC236}">
                <a16:creationId xmlns:a16="http://schemas.microsoft.com/office/drawing/2014/main" id="{CDA0B183-899D-495C-8322-58947C888C7B}"/>
              </a:ext>
            </a:extLst>
          </p:cNvPr>
          <p:cNvSpPr txBox="1">
            <a:spLocks/>
          </p:cNvSpPr>
          <p:nvPr/>
        </p:nvSpPr>
        <p:spPr>
          <a:xfrm>
            <a:off x="0" y="5337665"/>
            <a:ext cx="9143999" cy="4371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for the 1</a:t>
            </a:r>
            <a:r>
              <a:rPr lang="en-US" sz="2000" baseline="30000" dirty="0">
                <a:latin typeface="Georgia" panose="02040502050405020303" pitchFamily="18" charset="0"/>
                <a:cs typeface="Arial" panose="020B0604020202020204" pitchFamily="34" charset="0"/>
              </a:rPr>
              <a:t>st</a:t>
            </a:r>
            <a:r>
              <a:rPr lang="en-US" sz="2000" dirty="0">
                <a:latin typeface="Georgia" panose="02040502050405020303" pitchFamily="18" charset="0"/>
                <a:cs typeface="Arial" panose="020B0604020202020204" pitchFamily="34" charset="0"/>
              </a:rPr>
              <a:t>  quarter of the 2021-2022 fiscal year </a:t>
            </a:r>
          </a:p>
        </p:txBody>
      </p:sp>
    </p:spTree>
    <p:extLst>
      <p:ext uri="{BB962C8B-B14F-4D97-AF65-F5344CB8AC3E}">
        <p14:creationId xmlns:p14="http://schemas.microsoft.com/office/powerpoint/2010/main" val="19390332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sp>
        <p:nvSpPr>
          <p:cNvPr id="4" name="Title 3"/>
          <p:cNvSpPr>
            <a:spLocks noGrp="1"/>
          </p:cNvSpPr>
          <p:nvPr>
            <p:ph type="ctrTitle"/>
          </p:nvPr>
        </p:nvSpPr>
        <p:spPr/>
        <p:txBody>
          <a:bodyPr/>
          <a:lstStyle/>
          <a:p>
            <a:r>
              <a:rPr lang="en-US" dirty="0">
                <a:latin typeface="Garamond" panose="02020404030301010803" pitchFamily="18" charset="0"/>
              </a:rPr>
              <a:t>Closing Remarks </a:t>
            </a:r>
          </a:p>
        </p:txBody>
      </p:sp>
    </p:spTree>
    <p:extLst>
      <p:ext uri="{BB962C8B-B14F-4D97-AF65-F5344CB8AC3E}">
        <p14:creationId xmlns:p14="http://schemas.microsoft.com/office/powerpoint/2010/main" val="995665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400" dirty="0">
                <a:latin typeface="Georgia" panose="02040502050405020303" pitchFamily="18" charset="0"/>
              </a:rPr>
              <a:t>Lupe </a:t>
            </a:r>
            <a:r>
              <a:rPr lang="en-US" sz="4400" dirty="0" err="1">
                <a:latin typeface="Georgia" panose="02040502050405020303" pitchFamily="18" charset="0"/>
              </a:rPr>
              <a:t>Brundige</a:t>
            </a:r>
            <a:endParaRPr lang="en-US" sz="28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34141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Medical Assistance- Intermediate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665198" y="476368"/>
            <a:ext cx="1834906" cy="1958607"/>
          </a:xfrm>
          <a:prstGeom prst="rect">
            <a:avLst/>
          </a:prstGeom>
        </p:spPr>
      </p:pic>
    </p:spTree>
    <p:extLst>
      <p:ext uri="{BB962C8B-B14F-4D97-AF65-F5344CB8AC3E}">
        <p14:creationId xmlns:p14="http://schemas.microsoft.com/office/powerpoint/2010/main" val="108117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Dina Paz, RN</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7" y="2341419"/>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Medical Oncology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561440" y="290522"/>
            <a:ext cx="1681180" cy="1630745"/>
          </a:xfrm>
          <a:prstGeom prst="rect">
            <a:avLst/>
          </a:prstGeom>
        </p:spPr>
      </p:pic>
    </p:spTree>
    <p:extLst>
      <p:ext uri="{BB962C8B-B14F-4D97-AF65-F5344CB8AC3E}">
        <p14:creationId xmlns:p14="http://schemas.microsoft.com/office/powerpoint/2010/main" val="258974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fontScale="90000"/>
          </a:bodyPr>
          <a:lstStyle/>
          <a:p>
            <a:r>
              <a:rPr lang="en-US" dirty="0">
                <a:latin typeface="Georgia" panose="02040502050405020303" pitchFamily="18" charset="0"/>
              </a:rPr>
              <a:t>Luisa Arellano</a:t>
            </a:r>
            <a:endParaRPr lang="en-US" sz="4000" dirty="0">
              <a:latin typeface="Georgia" panose="020405020504050203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4" y="2300730"/>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Cancer Center </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Physicians Assistant </a:t>
            </a:r>
          </a:p>
          <a:p>
            <a:pPr algn="ctr"/>
            <a:endParaRPr lang="en-US" dirty="0">
              <a:latin typeface="Georgia" panose="02040502050405020303" pitchFamily="18" charset="0"/>
            </a:endParaRPr>
          </a:p>
        </p:txBody>
      </p:sp>
      <p:pic>
        <p:nvPicPr>
          <p:cNvPr id="3" name="Picture 2"/>
          <p:cNvPicPr>
            <a:picLocks noChangeAspect="1"/>
          </p:cNvPicPr>
          <p:nvPr/>
        </p:nvPicPr>
        <p:blipFill>
          <a:blip r:embed="rId7"/>
          <a:stretch>
            <a:fillRect/>
          </a:stretch>
        </p:blipFill>
        <p:spPr>
          <a:xfrm>
            <a:off x="468725" y="147410"/>
            <a:ext cx="1559382" cy="1510651"/>
          </a:xfrm>
          <a:prstGeom prst="rect">
            <a:avLst/>
          </a:prstGeom>
        </p:spPr>
      </p:pic>
    </p:spTree>
    <p:extLst>
      <p:ext uri="{BB962C8B-B14F-4D97-AF65-F5344CB8AC3E}">
        <p14:creationId xmlns:p14="http://schemas.microsoft.com/office/powerpoint/2010/main" val="3874533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rmAutofit/>
          </a:bodyPr>
          <a:lstStyle/>
          <a:p>
            <a:r>
              <a:rPr lang="en-US" sz="4000" dirty="0">
                <a:latin typeface="Georgia" panose="02040502050405020303" pitchFamily="18" charset="0"/>
              </a:rPr>
              <a:t>Leslie Villarreal, RN</a:t>
            </a: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945443" y="1883501"/>
            <a:ext cx="5502059" cy="2930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000" dirty="0">
              <a:solidFill>
                <a:schemeClr val="accent2">
                  <a:lumMod val="75000"/>
                </a:schemeClr>
              </a:solidFill>
              <a:latin typeface="Georgia" panose="02040502050405020303" pitchFamily="18" charset="0"/>
            </a:endParaRPr>
          </a:p>
          <a:p>
            <a:r>
              <a:rPr lang="en-US" sz="2000" dirty="0">
                <a:solidFill>
                  <a:schemeClr val="accent2">
                    <a:lumMod val="75000"/>
                  </a:schemeClr>
                </a:solidFill>
                <a:latin typeface="Georgia" panose="02040502050405020303" pitchFamily="18" charset="0"/>
                <a:cs typeface="Arial" panose="020B0604020202020204" pitchFamily="34" charset="0"/>
              </a:rPr>
              <a:t>Cancer Center </a:t>
            </a: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sp>
        <p:nvSpPr>
          <p:cNvPr id="16" name="TextBox 15"/>
          <p:cNvSpPr txBox="1"/>
          <p:nvPr/>
        </p:nvSpPr>
        <p:spPr>
          <a:xfrm>
            <a:off x="2635322" y="3421617"/>
            <a:ext cx="3791164" cy="369332"/>
          </a:xfrm>
          <a:prstGeom prst="rect">
            <a:avLst/>
          </a:prstGeom>
          <a:noFill/>
        </p:spPr>
        <p:txBody>
          <a:bodyPr wrap="square" rtlCol="0">
            <a:spAutoFit/>
          </a:bodyPr>
          <a:lstStyle/>
          <a:p>
            <a:pPr algn="ctr"/>
            <a:r>
              <a:rPr lang="en-US" dirty="0">
                <a:latin typeface="Georgia" panose="02040502050405020303" pitchFamily="18" charset="0"/>
              </a:rPr>
              <a:t>Nurse Navigator </a:t>
            </a:r>
          </a:p>
        </p:txBody>
      </p:sp>
      <p:pic>
        <p:nvPicPr>
          <p:cNvPr id="4" name="Picture 3"/>
          <p:cNvPicPr>
            <a:picLocks noChangeAspect="1"/>
          </p:cNvPicPr>
          <p:nvPr/>
        </p:nvPicPr>
        <p:blipFill>
          <a:blip r:embed="rId7"/>
          <a:stretch>
            <a:fillRect/>
          </a:stretch>
        </p:blipFill>
        <p:spPr>
          <a:xfrm>
            <a:off x="563580" y="290426"/>
            <a:ext cx="1610206" cy="1593076"/>
          </a:xfrm>
          <a:prstGeom prst="rect">
            <a:avLst/>
          </a:prstGeom>
        </p:spPr>
      </p:pic>
    </p:spTree>
    <p:extLst>
      <p:ext uri="{BB962C8B-B14F-4D97-AF65-F5344CB8AC3E}">
        <p14:creationId xmlns:p14="http://schemas.microsoft.com/office/powerpoint/2010/main" val="2939785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0D5A2-49DB-2349-A6A9-A62C55A226F8}"/>
              </a:ext>
            </a:extLst>
          </p:cNvPr>
          <p:cNvSpPr>
            <a:spLocks noGrp="1"/>
          </p:cNvSpPr>
          <p:nvPr>
            <p:ph type="ctrTitle"/>
          </p:nvPr>
        </p:nvSpPr>
        <p:spPr>
          <a:xfrm>
            <a:off x="1820968" y="2678772"/>
            <a:ext cx="5502059" cy="688219"/>
          </a:xfrm>
        </p:spPr>
        <p:txBody>
          <a:bodyPr>
            <a:noAutofit/>
          </a:bodyPr>
          <a:lstStyle/>
          <a:p>
            <a:r>
              <a:rPr lang="en-US" sz="4800" dirty="0">
                <a:latin typeface="Garamond" panose="02020404030301010803" pitchFamily="18" charset="0"/>
              </a:rPr>
              <a:t>Magdalene Allahar</a:t>
            </a:r>
            <a:endParaRPr lang="en-US" sz="3200" dirty="0">
              <a:latin typeface="Garamond" panose="02020404030301010803" pitchFamily="18" charset="0"/>
            </a:endParaRPr>
          </a:p>
        </p:txBody>
      </p:sp>
      <p:sp>
        <p:nvSpPr>
          <p:cNvPr id="6" name="Subtitle 2">
            <a:extLst>
              <a:ext uri="{FF2B5EF4-FFF2-40B4-BE49-F238E27FC236}">
                <a16:creationId xmlns:a16="http://schemas.microsoft.com/office/drawing/2014/main" id="{5D326F66-DDF7-7544-B72A-4A1720339469}"/>
              </a:ext>
            </a:extLst>
          </p:cNvPr>
          <p:cNvSpPr txBox="1">
            <a:spLocks/>
          </p:cNvSpPr>
          <p:nvPr/>
        </p:nvSpPr>
        <p:spPr>
          <a:xfrm>
            <a:off x="1820969" y="2260414"/>
            <a:ext cx="5502059" cy="3507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chemeClr val="accent2">
                    <a:lumMod val="75000"/>
                  </a:schemeClr>
                </a:solidFill>
                <a:latin typeface="Georgia" panose="02040502050405020303" pitchFamily="18" charset="0"/>
              </a:rPr>
              <a:t>Radiation Oncology</a:t>
            </a:r>
            <a:endParaRPr lang="en-US" sz="1600" dirty="0">
              <a:solidFill>
                <a:schemeClr val="accent2">
                  <a:lumMod val="75000"/>
                </a:schemeClr>
              </a:solidFill>
              <a:latin typeface="Georgia" panose="02040502050405020303" pitchFamily="18" charset="0"/>
              <a:cs typeface="Arial" panose="020B0604020202020204" pitchFamily="34" charset="0"/>
            </a:endParaRPr>
          </a:p>
        </p:txBody>
      </p:sp>
      <p:sp>
        <p:nvSpPr>
          <p:cNvPr id="7" name="Subtitle 2">
            <a:extLst>
              <a:ext uri="{FF2B5EF4-FFF2-40B4-BE49-F238E27FC236}">
                <a16:creationId xmlns:a16="http://schemas.microsoft.com/office/drawing/2014/main" id="{D5D0A08B-3917-A949-B7FF-5A4E8FCB1009}"/>
              </a:ext>
            </a:extLst>
          </p:cNvPr>
          <p:cNvSpPr txBox="1">
            <a:spLocks/>
          </p:cNvSpPr>
          <p:nvPr/>
        </p:nvSpPr>
        <p:spPr>
          <a:xfrm>
            <a:off x="1696487" y="3888466"/>
            <a:ext cx="5751015" cy="8104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2000" dirty="0">
                <a:latin typeface="Georgia" panose="02040502050405020303" pitchFamily="18" charset="0"/>
                <a:cs typeface="Arial" panose="020B0604020202020204" pitchFamily="34" charset="0"/>
              </a:rPr>
              <a:t>presented this </a:t>
            </a:r>
            <a:r>
              <a:rPr lang="en-US" sz="2000" b="1" dirty="0">
                <a:solidFill>
                  <a:schemeClr val="accent2">
                    <a:lumMod val="75000"/>
                  </a:schemeClr>
                </a:solidFill>
                <a:latin typeface="Georgia" panose="02040502050405020303" pitchFamily="18" charset="0"/>
                <a:cs typeface="Arial" panose="020B0604020202020204" pitchFamily="34" charset="0"/>
              </a:rPr>
              <a:t>Silver</a:t>
            </a:r>
            <a:r>
              <a:rPr lang="en-US" sz="2000" dirty="0">
                <a:latin typeface="Georgia" panose="02040502050405020303" pitchFamily="18" charset="0"/>
                <a:cs typeface="Arial" panose="020B0604020202020204" pitchFamily="34" charset="0"/>
              </a:rPr>
              <a:t> </a:t>
            </a:r>
            <a:r>
              <a:rPr lang="en-US" sz="2000" b="1" dirty="0">
                <a:solidFill>
                  <a:schemeClr val="accent2">
                    <a:lumMod val="75000"/>
                  </a:schemeClr>
                </a:solidFill>
                <a:latin typeface="Georgia" panose="02040502050405020303" pitchFamily="18" charset="0"/>
                <a:cs typeface="Arial" panose="020B0604020202020204" pitchFamily="34" charset="0"/>
              </a:rPr>
              <a:t>Star Award</a:t>
            </a:r>
            <a:r>
              <a:rPr lang="en-US" sz="2000" dirty="0">
                <a:solidFill>
                  <a:schemeClr val="accent2">
                    <a:lumMod val="75000"/>
                  </a:schemeClr>
                </a:solidFill>
                <a:latin typeface="Georgia" panose="02040502050405020303" pitchFamily="18" charset="0"/>
                <a:cs typeface="Arial" panose="020B0604020202020204" pitchFamily="34" charset="0"/>
              </a:rPr>
              <a:t> </a:t>
            </a:r>
            <a:r>
              <a:rPr lang="en-US" sz="2000" dirty="0">
                <a:latin typeface="Georgia" panose="02040502050405020303" pitchFamily="18" charset="0"/>
                <a:cs typeface="Arial" panose="020B0604020202020204" pitchFamily="34" charset="0"/>
              </a:rPr>
              <a:t>for excellent service to patients and colleagues.</a:t>
            </a:r>
          </a:p>
        </p:txBody>
      </p:sp>
      <p:cxnSp>
        <p:nvCxnSpPr>
          <p:cNvPr id="8" name="Straight Connector 7">
            <a:extLst>
              <a:ext uri="{FF2B5EF4-FFF2-40B4-BE49-F238E27FC236}">
                <a16:creationId xmlns:a16="http://schemas.microsoft.com/office/drawing/2014/main" id="{D1BB7026-A184-CB49-9988-548E2D89A756}"/>
              </a:ext>
            </a:extLst>
          </p:cNvPr>
          <p:cNvCxnSpPr>
            <a:cxnSpLocks/>
          </p:cNvCxnSpPr>
          <p:nvPr/>
        </p:nvCxnSpPr>
        <p:spPr>
          <a:xfrm>
            <a:off x="1820969" y="3359510"/>
            <a:ext cx="5556862" cy="10025"/>
          </a:xfrm>
          <a:prstGeom prst="line">
            <a:avLst/>
          </a:prstGeom>
          <a:ln cmpd="sng">
            <a:prstDash val="sysDot"/>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38C4B5AF-3480-4E48-B2FC-8027B171C7F1}"/>
              </a:ext>
            </a:extLst>
          </p:cNvPr>
          <p:cNvPicPr>
            <a:picLocks noChangeAspect="1"/>
          </p:cNvPicPr>
          <p:nvPr/>
        </p:nvPicPr>
        <p:blipFill>
          <a:blip r:embed="rId3"/>
          <a:stretch>
            <a:fillRect/>
          </a:stretch>
        </p:blipFill>
        <p:spPr>
          <a:xfrm>
            <a:off x="4448168" y="-34476"/>
            <a:ext cx="4829175" cy="1415719"/>
          </a:xfrm>
          <a:prstGeom prst="rect">
            <a:avLst/>
          </a:prstGeom>
        </p:spPr>
      </p:pic>
      <p:pic>
        <p:nvPicPr>
          <p:cNvPr id="15" name="Picture 14">
            <a:extLst>
              <a:ext uri="{FF2B5EF4-FFF2-40B4-BE49-F238E27FC236}">
                <a16:creationId xmlns:a16="http://schemas.microsoft.com/office/drawing/2014/main" id="{FA16A5D1-A0B0-724F-9B51-5A212AC72116}"/>
              </a:ext>
            </a:extLst>
          </p:cNvPr>
          <p:cNvPicPr>
            <a:picLocks noChangeAspect="1"/>
          </p:cNvPicPr>
          <p:nvPr/>
        </p:nvPicPr>
        <p:blipFill>
          <a:blip r:embed="rId4"/>
          <a:stretch>
            <a:fillRect/>
          </a:stretch>
        </p:blipFill>
        <p:spPr>
          <a:xfrm>
            <a:off x="0" y="6362034"/>
            <a:ext cx="9144000" cy="503109"/>
          </a:xfrm>
          <a:prstGeom prst="rect">
            <a:avLst/>
          </a:prstGeom>
        </p:spPr>
      </p:pic>
      <p:pic>
        <p:nvPicPr>
          <p:cNvPr id="12" name="Picture 11">
            <a:extLst>
              <a:ext uri="{FF2B5EF4-FFF2-40B4-BE49-F238E27FC236}">
                <a16:creationId xmlns:a16="http://schemas.microsoft.com/office/drawing/2014/main" id="{E9311871-B14D-4809-9610-991D609B65A0}"/>
              </a:ext>
            </a:extLst>
          </p:cNvPr>
          <p:cNvPicPr>
            <a:picLocks noChangeAspect="1"/>
          </p:cNvPicPr>
          <p:nvPr/>
        </p:nvPicPr>
        <p:blipFill>
          <a:blip r:embed="rId5"/>
          <a:stretch>
            <a:fillRect/>
          </a:stretch>
        </p:blipFill>
        <p:spPr>
          <a:xfrm>
            <a:off x="7064894" y="5719581"/>
            <a:ext cx="1923820" cy="662938"/>
          </a:xfrm>
          <a:prstGeom prst="rect">
            <a:avLst/>
          </a:prstGeom>
        </p:spPr>
      </p:pic>
      <p:pic>
        <p:nvPicPr>
          <p:cNvPr id="11" name="Picture 10">
            <a:extLst>
              <a:ext uri="{FF2B5EF4-FFF2-40B4-BE49-F238E27FC236}">
                <a16:creationId xmlns:a16="http://schemas.microsoft.com/office/drawing/2014/main" id="{40AE87E2-C73C-4C57-9526-2CFEDD3CE7C2}"/>
              </a:ext>
            </a:extLst>
          </p:cNvPr>
          <p:cNvPicPr>
            <a:picLocks noChangeAspect="1"/>
          </p:cNvPicPr>
          <p:nvPr/>
        </p:nvPicPr>
        <p:blipFill>
          <a:blip r:embed="rId6"/>
          <a:srcRect/>
          <a:stretch/>
        </p:blipFill>
        <p:spPr>
          <a:xfrm>
            <a:off x="3595093" y="290522"/>
            <a:ext cx="1953814" cy="1771459"/>
          </a:xfrm>
          <a:prstGeom prst="rect">
            <a:avLst/>
          </a:prstGeom>
        </p:spPr>
      </p:pic>
      <p:pic>
        <p:nvPicPr>
          <p:cNvPr id="3" name="Picture 2"/>
          <p:cNvPicPr>
            <a:picLocks noChangeAspect="1"/>
          </p:cNvPicPr>
          <p:nvPr/>
        </p:nvPicPr>
        <p:blipFill>
          <a:blip r:embed="rId7"/>
          <a:stretch>
            <a:fillRect/>
          </a:stretch>
        </p:blipFill>
        <p:spPr>
          <a:xfrm>
            <a:off x="493535" y="301230"/>
            <a:ext cx="1582272" cy="1582272"/>
          </a:xfrm>
          <a:prstGeom prst="rect">
            <a:avLst/>
          </a:prstGeom>
        </p:spPr>
      </p:pic>
      <p:sp>
        <p:nvSpPr>
          <p:cNvPr id="16" name="TextBox 15"/>
          <p:cNvSpPr txBox="1"/>
          <p:nvPr/>
        </p:nvSpPr>
        <p:spPr>
          <a:xfrm>
            <a:off x="2635322" y="3421617"/>
            <a:ext cx="3791164" cy="646331"/>
          </a:xfrm>
          <a:prstGeom prst="rect">
            <a:avLst/>
          </a:prstGeom>
          <a:noFill/>
        </p:spPr>
        <p:txBody>
          <a:bodyPr wrap="square" rtlCol="0">
            <a:spAutoFit/>
          </a:bodyPr>
          <a:lstStyle/>
          <a:p>
            <a:pPr algn="ctr"/>
            <a:r>
              <a:rPr lang="en-US" dirty="0">
                <a:latin typeface="Georgia" panose="02040502050405020303" pitchFamily="18" charset="0"/>
              </a:rPr>
              <a:t>Radiation Therapist</a:t>
            </a:r>
          </a:p>
          <a:p>
            <a:pPr algn="ctr"/>
            <a:endParaRPr lang="en-US" dirty="0">
              <a:latin typeface="Georgia" panose="02040502050405020303" pitchFamily="18" charset="0"/>
            </a:endParaRPr>
          </a:p>
        </p:txBody>
      </p:sp>
    </p:spTree>
    <p:extLst>
      <p:ext uri="{BB962C8B-B14F-4D97-AF65-F5344CB8AC3E}">
        <p14:creationId xmlns:p14="http://schemas.microsoft.com/office/powerpoint/2010/main" val="10083377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3ED27B5A9833469CA1F96F17989213" ma:contentTypeVersion="13" ma:contentTypeDescription="Create a new document." ma:contentTypeScope="" ma:versionID="309b104df52d4c69311c97280fc5876f">
  <xsd:schema xmlns:xsd="http://www.w3.org/2001/XMLSchema" xmlns:xs="http://www.w3.org/2001/XMLSchema" xmlns:p="http://schemas.microsoft.com/office/2006/metadata/properties" xmlns:ns3="a763a1a0-7b56-47db-b602-b2d0ed01aae3" xmlns:ns4="e31dd2e9-f517-4acf-99f2-e7ab58218ff7" targetNamespace="http://schemas.microsoft.com/office/2006/metadata/properties" ma:root="true" ma:fieldsID="1daf53d604b0869d7838fd8c910d8d21" ns3:_="" ns4:_="">
    <xsd:import namespace="a763a1a0-7b56-47db-b602-b2d0ed01aae3"/>
    <xsd:import namespace="e31dd2e9-f517-4acf-99f2-e7ab58218ff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63a1a0-7b56-47db-b602-b2d0ed01aae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1dd2e9-f517-4acf-99f2-e7ab58218ff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BE67C42-E0B6-4991-81B8-378DB5A970F6}">
  <ds:schemaRefs>
    <ds:schemaRef ds:uri="http://schemas.microsoft.com/sharepoint/v3/contenttype/forms"/>
  </ds:schemaRefs>
</ds:datastoreItem>
</file>

<file path=customXml/itemProps2.xml><?xml version="1.0" encoding="utf-8"?>
<ds:datastoreItem xmlns:ds="http://schemas.openxmlformats.org/officeDocument/2006/customXml" ds:itemID="{34048918-450B-4CD8-9303-81F2E1568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63a1a0-7b56-47db-b602-b2d0ed01aae3"/>
    <ds:schemaRef ds:uri="e31dd2e9-f517-4acf-99f2-e7ab58218f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0C91F7-2888-4F59-A69C-79764E6E5B08}">
  <ds:schemaRefs>
    <ds:schemaRef ds:uri="http://purl.org/dc/terms/"/>
    <ds:schemaRef ds:uri="http://purl.org/dc/dcmitype/"/>
    <ds:schemaRef ds:uri="e31dd2e9-f517-4acf-99f2-e7ab58218ff7"/>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a763a1a0-7b56-47db-b602-b2d0ed01aae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{7BA3D810-1BB7-BE4D-A1D8-D82136C6256E}tf10001057</Template>
  <TotalTime>11295</TotalTime>
  <Words>2678</Words>
  <Application>Microsoft Office PowerPoint</Application>
  <PresentationFormat>Letter Paper (8.5x11 in)</PresentationFormat>
  <Paragraphs>322</Paragraphs>
  <Slides>45</Slides>
  <Notes>31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2" baseType="lpstr">
      <vt:lpstr>Arial</vt:lpstr>
      <vt:lpstr>Calibri</vt:lpstr>
      <vt:lpstr>Calibri Light</vt:lpstr>
      <vt:lpstr>Garamond</vt:lpstr>
      <vt:lpstr>Georgia</vt:lpstr>
      <vt:lpstr>Office Theme</vt:lpstr>
      <vt:lpstr>Bitmap Image</vt:lpstr>
      <vt:lpstr>  Welcome!  2021-2022  1st  Quarter Stars and Shield and Clinic Awards</vt:lpstr>
      <vt:lpstr>Silver Stars  </vt:lpstr>
      <vt:lpstr>Dr. Neil Kirby </vt:lpstr>
      <vt:lpstr>Diane Vasquez</vt:lpstr>
      <vt:lpstr>Lupe Brundige</vt:lpstr>
      <vt:lpstr>Dina Paz, RN</vt:lpstr>
      <vt:lpstr>Luisa Arellano</vt:lpstr>
      <vt:lpstr>Leslie Villarreal, RN</vt:lpstr>
      <vt:lpstr>Magdalene Allahar</vt:lpstr>
      <vt:lpstr>Dr. Ahmad Kheirkhah </vt:lpstr>
      <vt:lpstr>Teresita "Terri" Carrillo</vt:lpstr>
      <vt:lpstr>Stefan Sensenbrenner</vt:lpstr>
      <vt:lpstr>Stephanie Zamarripa</vt:lpstr>
      <vt:lpstr>Patti Flores </vt:lpstr>
      <vt:lpstr>Levy Fernando</vt:lpstr>
      <vt:lpstr>Donna Wilhelms</vt:lpstr>
      <vt:lpstr>Vanessa Briones</vt:lpstr>
      <vt:lpstr>Erica Perez</vt:lpstr>
      <vt:lpstr>Tiffany Rodriguez, RN</vt:lpstr>
      <vt:lpstr>Blaine Taylor </vt:lpstr>
      <vt:lpstr>Keturah " Ann" Blanchard</vt:lpstr>
      <vt:lpstr>Martha Parra</vt:lpstr>
      <vt:lpstr>Ricardo Gutierrez</vt:lpstr>
      <vt:lpstr>Amalie Resendez</vt:lpstr>
      <vt:lpstr>Carla Granado-Sanchez</vt:lpstr>
      <vt:lpstr>Barry Stephens</vt:lpstr>
      <vt:lpstr>Janet Torres </vt:lpstr>
      <vt:lpstr>Carrie Cook</vt:lpstr>
      <vt:lpstr>Team Awards </vt:lpstr>
      <vt:lpstr>Reproductive Endocrinology and Infertility   Stephanie Elliott, APRN, MSN, FNP-C Esmeralda Resendez,RN Yalanda Robinson, RN  Stephanie Hettler, RN  Lisa Orozco- Medical Assistant  Rachell Reaux- Medical Assistant </vt:lpstr>
      <vt:lpstr>Patient Experience 1st Quarter - High Five Practice Champion Awards</vt:lpstr>
      <vt:lpstr>PowerPoint Presentation</vt:lpstr>
      <vt:lpstr>Primary Care Center at Shavano Park</vt:lpstr>
      <vt:lpstr>Plastic Surgery at the Medical Arts &amp; Research Center</vt:lpstr>
      <vt:lpstr>Otolaryngology at the Medical Arts &amp; Research Center</vt:lpstr>
      <vt:lpstr>Medical Diabetes at the Medical Arts &amp; Research Center</vt:lpstr>
      <vt:lpstr>Carińo Home Visits at Geriatrics &amp; Supportive Care</vt:lpstr>
      <vt:lpstr>Dermatology at Hill Country</vt:lpstr>
      <vt:lpstr>Cardiothoracic Surgery at the Medical Arts &amp; Research Center</vt:lpstr>
      <vt:lpstr>Cardiology at Hill Country</vt:lpstr>
      <vt:lpstr>Rehabilitation Medicine at the Medical Arts &amp; Research Center</vt:lpstr>
      <vt:lpstr>General &amp; Bariatric Surgery at Westover Hills</vt:lpstr>
      <vt:lpstr>Patient Experience  1st Quarter  Practice Champion  </vt:lpstr>
      <vt:lpstr>PHC Pediatric Cardiology </vt:lpstr>
      <vt:lpstr>Closing Remarks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Employee Name</dc:title>
  <dc:creator>Neri, Juan</dc:creator>
  <cp:lastModifiedBy>Rios, JoAnn</cp:lastModifiedBy>
  <cp:revision>299</cp:revision>
  <cp:lastPrinted>2020-02-28T18:29:25Z</cp:lastPrinted>
  <dcterms:created xsi:type="dcterms:W3CDTF">2020-02-28T16:01:19Z</dcterms:created>
  <dcterms:modified xsi:type="dcterms:W3CDTF">2022-02-23T00:26:55Z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0x010100EC3ED27B5A9833469CA1F96F17989213</vt:lpwstr>
  </property>
</Properties>
</file>